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68" r:id="rId5"/>
    <p:sldId id="276" r:id="rId6"/>
    <p:sldId id="270" r:id="rId7"/>
    <p:sldId id="294" r:id="rId8"/>
    <p:sldId id="259" r:id="rId9"/>
    <p:sldId id="275" r:id="rId10"/>
    <p:sldId id="269" r:id="rId11"/>
    <p:sldId id="260" r:id="rId12"/>
    <p:sldId id="261" r:id="rId13"/>
    <p:sldId id="296" r:id="rId14"/>
    <p:sldId id="263" r:id="rId15"/>
    <p:sldId id="262" r:id="rId16"/>
    <p:sldId id="297" r:id="rId17"/>
    <p:sldId id="278" r:id="rId18"/>
    <p:sldId id="267" r:id="rId19"/>
    <p:sldId id="298" r:id="rId20"/>
    <p:sldId id="277" r:id="rId21"/>
  </p:sldIdLst>
  <p:sldSz cx="18288000" cy="10287000"/>
  <p:notesSz cx="6858000" cy="9144000"/>
  <p:embeddedFontLst>
    <p:embeddedFont>
      <p:font typeface="Calibri" panose="020F0502020204030204" pitchFamily="34" charset="0"/>
      <p:regular r:id="rId23"/>
      <p:bold r:id="rId24"/>
      <p:italic r:id="rId25"/>
      <p:boldItalic r:id="rId26"/>
    </p:embeddedFont>
    <p:embeddedFont>
      <p:font typeface="Poppins" panose="00000500000000000000" pitchFamily="2" charset="0"/>
      <p:regular r:id="rId27"/>
      <p:bold r:id="rId28"/>
      <p:italic r:id="rId29"/>
      <p:boldItalic r:id="rId30"/>
    </p:embeddedFont>
    <p:embeddedFont>
      <p:font typeface="Poppins Medium Bold Italics" panose="020B0604020202020204" charset="0"/>
      <p:regular r:id="rId31"/>
    </p:embeddedFont>
    <p:embeddedFont>
      <p:font typeface="Stinger Wide Italics" panose="020B0604020202020204" charset="0"/>
      <p:regular r:id="rId32"/>
    </p:embeddedFont>
    <p:embeddedFont>
      <p:font typeface="Tahoma" panose="020B0604030504040204" pitchFamily="34"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8707" autoAdjust="0"/>
  </p:normalViewPr>
  <p:slideViewPr>
    <p:cSldViewPr>
      <p:cViewPr varScale="1">
        <p:scale>
          <a:sx n="51" d="100"/>
          <a:sy n="51" d="100"/>
        </p:scale>
        <p:origin x="898"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C677C8-12DE-47C3-9222-3B547B0CB698}" type="datetimeFigureOut">
              <a:rPr lang="en-US" smtClean="0"/>
              <a:t>6/30/2023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29C838-53A1-402E-B06C-8C61A0FDA706}" type="slidenum">
              <a:rPr lang="en-US" smtClean="0"/>
              <a:t>‹#›</a:t>
            </a:fld>
            <a:endParaRPr lang="en-US"/>
          </a:p>
        </p:txBody>
      </p:sp>
    </p:spTree>
    <p:extLst>
      <p:ext uri="{BB962C8B-B14F-4D97-AF65-F5344CB8AC3E}">
        <p14:creationId xmlns:p14="http://schemas.microsoft.com/office/powerpoint/2010/main" val="82404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29C838-53A1-402E-B06C-8C61A0FDA706}" type="slidenum">
              <a:rPr lang="en-US" smtClean="0"/>
              <a:t>5</a:t>
            </a:fld>
            <a:endParaRPr lang="en-US"/>
          </a:p>
        </p:txBody>
      </p:sp>
    </p:spTree>
    <p:extLst>
      <p:ext uri="{BB962C8B-B14F-4D97-AF65-F5344CB8AC3E}">
        <p14:creationId xmlns:p14="http://schemas.microsoft.com/office/powerpoint/2010/main" val="1896647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29C838-53A1-402E-B06C-8C61A0FDA706}" type="slidenum">
              <a:rPr lang="en-US" smtClean="0"/>
              <a:t>11</a:t>
            </a:fld>
            <a:endParaRPr lang="en-US"/>
          </a:p>
        </p:txBody>
      </p:sp>
    </p:spTree>
    <p:extLst>
      <p:ext uri="{BB962C8B-B14F-4D97-AF65-F5344CB8AC3E}">
        <p14:creationId xmlns:p14="http://schemas.microsoft.com/office/powerpoint/2010/main" val="3522590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29C838-53A1-402E-B06C-8C61A0FDA706}" type="slidenum">
              <a:rPr lang="en-US" smtClean="0"/>
              <a:t>13</a:t>
            </a:fld>
            <a:endParaRPr lang="en-US"/>
          </a:p>
        </p:txBody>
      </p:sp>
    </p:spTree>
    <p:extLst>
      <p:ext uri="{BB962C8B-B14F-4D97-AF65-F5344CB8AC3E}">
        <p14:creationId xmlns:p14="http://schemas.microsoft.com/office/powerpoint/2010/main" val="1990634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29C838-53A1-402E-B06C-8C61A0FDA706}" type="slidenum">
              <a:rPr lang="en-US" smtClean="0"/>
              <a:t>14</a:t>
            </a:fld>
            <a:endParaRPr lang="en-US"/>
          </a:p>
        </p:txBody>
      </p:sp>
    </p:spTree>
    <p:extLst>
      <p:ext uri="{BB962C8B-B14F-4D97-AF65-F5344CB8AC3E}">
        <p14:creationId xmlns:p14="http://schemas.microsoft.com/office/powerpoint/2010/main" val="2458499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29C838-53A1-402E-B06C-8C61A0FDA706}" type="slidenum">
              <a:rPr lang="en-US" smtClean="0"/>
              <a:t>20</a:t>
            </a:fld>
            <a:endParaRPr lang="en-US"/>
          </a:p>
        </p:txBody>
      </p:sp>
    </p:spTree>
    <p:extLst>
      <p:ext uri="{BB962C8B-B14F-4D97-AF65-F5344CB8AC3E}">
        <p14:creationId xmlns:p14="http://schemas.microsoft.com/office/powerpoint/2010/main" val="1015142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6/30/2023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14.svg"/><Relationship Id="rId3" Type="http://schemas.openxmlformats.org/officeDocument/2006/relationships/image" Target="../media/image4.svg"/><Relationship Id="rId7" Type="http://schemas.openxmlformats.org/officeDocument/2006/relationships/image" Target="../media/image17.sv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9.svg"/><Relationship Id="rId14"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sv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27.jpg"/></Relationships>
</file>

<file path=ppt/slides/_rels/slide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6.png"/><Relationship Id="rId3" Type="http://schemas.openxmlformats.org/officeDocument/2006/relationships/image" Target="../media/image31.png"/><Relationship Id="rId21" Type="http://schemas.openxmlformats.org/officeDocument/2006/relationships/image" Target="../media/image49.pn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image" Target="../media/image30.png"/><Relationship Id="rId16" Type="http://schemas.openxmlformats.org/officeDocument/2006/relationships/image" Target="../media/image44.png"/><Relationship Id="rId20"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23" Type="http://schemas.openxmlformats.org/officeDocument/2006/relationships/image" Target="../media/image51.png"/><Relationship Id="rId10" Type="http://schemas.openxmlformats.org/officeDocument/2006/relationships/image" Target="../media/image38.png"/><Relationship Id="rId19" Type="http://schemas.openxmlformats.org/officeDocument/2006/relationships/image" Target="../media/image47.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 Id="rId22" Type="http://schemas.openxmlformats.org/officeDocument/2006/relationships/image" Target="../media/image50.png"/></Relationships>
</file>

<file path=ppt/slides/_rels/slide8.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15.png"/><Relationship Id="rId3" Type="http://schemas.openxmlformats.org/officeDocument/2006/relationships/image" Target="../media/image14.svg"/><Relationship Id="rId7" Type="http://schemas.openxmlformats.org/officeDocument/2006/relationships/image" Target="../media/image3.png"/><Relationship Id="rId12" Type="http://schemas.openxmlformats.org/officeDocument/2006/relationships/image" Target="../media/image6.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5.png"/><Relationship Id="rId5" Type="http://schemas.openxmlformats.org/officeDocument/2006/relationships/image" Target="../media/image7.png"/><Relationship Id="rId10" Type="http://schemas.openxmlformats.org/officeDocument/2006/relationships/image" Target="../media/image10.svg"/><Relationship Id="rId4" Type="http://schemas.openxmlformats.org/officeDocument/2006/relationships/image" Target="../media/image52.png"/><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9.svg"/><Relationship Id="rId7"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15.png"/><Relationship Id="rId4" Type="http://schemas.openxmlformats.org/officeDocument/2006/relationships/image" Target="../media/image20.png"/><Relationship Id="rId9" Type="http://schemas.openxmlformats.org/officeDocument/2006/relationships/hyperlink" Target="https://kemenparekraf.go.id/ragam-parekraf/4-megatren-pariwisata-2023-pengaruhi-perilaku-wisatawan-globa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3.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hyperlink" Target="https://kemenparekraf.go.id/rumah-difabel/Mengenal-10-Destinasi-Prioritas-Pariwisata-Indonesia" TargetMode="External"/><Relationship Id="rId3" Type="http://schemas.openxmlformats.org/officeDocument/2006/relationships/image" Target="../media/image13.png"/><Relationship Id="rId7" Type="http://schemas.openxmlformats.org/officeDocument/2006/relationships/image" Target="../media/image9.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1.png"/><Relationship Id="rId5" Type="http://schemas.openxmlformats.org/officeDocument/2006/relationships/image" Target="../media/image7.png"/><Relationship Id="rId15" Type="http://schemas.openxmlformats.org/officeDocument/2006/relationships/image" Target="../media/image15.png"/><Relationship Id="rId10" Type="http://schemas.openxmlformats.org/officeDocument/2006/relationships/image" Target="../media/image6.svg"/><Relationship Id="rId4" Type="http://schemas.openxmlformats.org/officeDocument/2006/relationships/image" Target="../media/image14.svg"/><Relationship Id="rId9" Type="http://schemas.openxmlformats.org/officeDocument/2006/relationships/image" Target="../media/image5.png"/><Relationship Id="rId14" Type="http://schemas.openxmlformats.org/officeDocument/2006/relationships/image" Target="../media/image54.jp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22.sv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19.svg"/><Relationship Id="rId9" Type="http://schemas.openxmlformats.org/officeDocument/2006/relationships/image" Target="../media/image24.svg"/></Relationships>
</file>

<file path=ppt/slides/_rels/slide14.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9.svg"/><Relationship Id="rId11" Type="http://schemas.openxmlformats.org/officeDocument/2006/relationships/image" Target="../media/image15.png"/><Relationship Id="rId5" Type="http://schemas.openxmlformats.org/officeDocument/2006/relationships/image" Target="../media/image58.png"/><Relationship Id="rId10" Type="http://schemas.openxmlformats.org/officeDocument/2006/relationships/image" Target="../media/image22.svg"/><Relationship Id="rId4" Type="http://schemas.openxmlformats.org/officeDocument/2006/relationships/image" Target="../media/image57.svg"/><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 Id="rId9"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22.svg"/></Relationships>
</file>

<file path=ppt/slides/_rels/slide17.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sv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15.png"/></Relationships>
</file>

<file path=ppt/slides/_rels/slide18.xml.rels><?xml version="1.0" encoding="UTF-8" standalone="yes"?>
<Relationships xmlns="http://schemas.openxmlformats.org/package/2006/relationships"><Relationship Id="rId8" Type="http://schemas.openxmlformats.org/officeDocument/2006/relationships/image" Target="../media/image65.svg"/><Relationship Id="rId13" Type="http://schemas.openxmlformats.org/officeDocument/2006/relationships/image" Target="../media/image15.png"/><Relationship Id="rId3" Type="http://schemas.openxmlformats.org/officeDocument/2006/relationships/image" Target="../media/image57.svg"/><Relationship Id="rId7" Type="http://schemas.openxmlformats.org/officeDocument/2006/relationships/image" Target="../media/image64.png"/><Relationship Id="rId12" Type="http://schemas.openxmlformats.org/officeDocument/2006/relationships/image" Target="../media/image22.sv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63.png"/><Relationship Id="rId11" Type="http://schemas.openxmlformats.org/officeDocument/2006/relationships/image" Target="../media/image21.png"/><Relationship Id="rId5" Type="http://schemas.openxmlformats.org/officeDocument/2006/relationships/image" Target="../media/image14.svg"/><Relationship Id="rId10" Type="http://schemas.openxmlformats.org/officeDocument/2006/relationships/image" Target="../media/image6.svg"/><Relationship Id="rId4" Type="http://schemas.openxmlformats.org/officeDocument/2006/relationships/image" Target="../media/image13.png"/><Relationship Id="rId9"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hyperlink" Target="http://pariwisata.kepulauanselayarkab.go.id/wp-content/uploads/2020/09/Peta-Sebaran-KEK-Indonesia_20200217153755.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9F8F9"/>
        </a:solidFill>
        <a:effectLst/>
      </p:bgPr>
    </p:bg>
    <p:spTree>
      <p:nvGrpSpPr>
        <p:cNvPr id="1" name=""/>
        <p:cNvGrpSpPr/>
        <p:nvPr/>
      </p:nvGrpSpPr>
      <p:grpSpPr>
        <a:xfrm>
          <a:off x="0" y="0"/>
          <a:ext cx="0" cy="0"/>
          <a:chOff x="0" y="0"/>
          <a:chExt cx="0" cy="0"/>
        </a:xfrm>
      </p:grpSpPr>
      <p:sp>
        <p:nvSpPr>
          <p:cNvPr id="2" name="Freeform 2"/>
          <p:cNvSpPr/>
          <p:nvPr/>
        </p:nvSpPr>
        <p:spPr>
          <a:xfrm>
            <a:off x="-4186380" y="802213"/>
            <a:ext cx="13816499" cy="9723361"/>
          </a:xfrm>
          <a:custGeom>
            <a:avLst/>
            <a:gdLst/>
            <a:ahLst/>
            <a:cxnLst/>
            <a:rect l="l" t="t" r="r" b="b"/>
            <a:pathLst>
              <a:path w="13816499" h="9723361">
                <a:moveTo>
                  <a:pt x="0" y="0"/>
                </a:moveTo>
                <a:lnTo>
                  <a:pt x="13816499" y="0"/>
                </a:lnTo>
                <a:lnTo>
                  <a:pt x="13816499" y="9723361"/>
                </a:lnTo>
                <a:lnTo>
                  <a:pt x="0" y="972336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778" y="1359590"/>
            <a:ext cx="4008691" cy="1082347"/>
          </a:xfrm>
          <a:custGeom>
            <a:avLst/>
            <a:gdLst/>
            <a:ahLst/>
            <a:cxnLst/>
            <a:rect l="l" t="t" r="r" b="b"/>
            <a:pathLst>
              <a:path w="4008691" h="1082347">
                <a:moveTo>
                  <a:pt x="0" y="0"/>
                </a:moveTo>
                <a:lnTo>
                  <a:pt x="4008690" y="0"/>
                </a:lnTo>
                <a:lnTo>
                  <a:pt x="4008690" y="1082346"/>
                </a:lnTo>
                <a:lnTo>
                  <a:pt x="0" y="108234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513039" y="3777191"/>
            <a:ext cx="2715654" cy="1027011"/>
          </a:xfrm>
          <a:custGeom>
            <a:avLst/>
            <a:gdLst/>
            <a:ahLst/>
            <a:cxnLst/>
            <a:rect l="l" t="t" r="r" b="b"/>
            <a:pathLst>
              <a:path w="2715654" h="1027011">
                <a:moveTo>
                  <a:pt x="0" y="0"/>
                </a:moveTo>
                <a:lnTo>
                  <a:pt x="2715654" y="0"/>
                </a:lnTo>
                <a:lnTo>
                  <a:pt x="2715654" y="1027011"/>
                </a:lnTo>
                <a:lnTo>
                  <a:pt x="0" y="102701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flipH="1">
            <a:off x="7366153" y="8412885"/>
            <a:ext cx="2570311" cy="1956650"/>
          </a:xfrm>
          <a:custGeom>
            <a:avLst/>
            <a:gdLst/>
            <a:ahLst/>
            <a:cxnLst/>
            <a:rect l="l" t="t" r="r" b="b"/>
            <a:pathLst>
              <a:path w="2570311" h="1956650">
                <a:moveTo>
                  <a:pt x="2570311" y="0"/>
                </a:moveTo>
                <a:lnTo>
                  <a:pt x="0" y="0"/>
                </a:lnTo>
                <a:lnTo>
                  <a:pt x="0" y="1956650"/>
                </a:lnTo>
                <a:lnTo>
                  <a:pt x="2570311" y="1956650"/>
                </a:lnTo>
                <a:lnTo>
                  <a:pt x="2570311"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15316200" y="7179231"/>
            <a:ext cx="2241441" cy="1585819"/>
          </a:xfrm>
          <a:custGeom>
            <a:avLst/>
            <a:gdLst/>
            <a:ahLst/>
            <a:cxnLst/>
            <a:rect l="l" t="t" r="r" b="b"/>
            <a:pathLst>
              <a:path w="2241441" h="1585819">
                <a:moveTo>
                  <a:pt x="0" y="0"/>
                </a:moveTo>
                <a:lnTo>
                  <a:pt x="2241441" y="0"/>
                </a:lnTo>
                <a:lnTo>
                  <a:pt x="2241441" y="1585819"/>
                </a:lnTo>
                <a:lnTo>
                  <a:pt x="0" y="158581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a:off x="14554200" y="8115300"/>
            <a:ext cx="3197309" cy="1894211"/>
          </a:xfrm>
          <a:custGeom>
            <a:avLst/>
            <a:gdLst/>
            <a:ahLst/>
            <a:cxnLst/>
            <a:rect l="l" t="t" r="r" b="b"/>
            <a:pathLst>
              <a:path w="2156797" h="1143102">
                <a:moveTo>
                  <a:pt x="0" y="0"/>
                </a:moveTo>
                <a:lnTo>
                  <a:pt x="2156797" y="0"/>
                </a:lnTo>
                <a:lnTo>
                  <a:pt x="2156797" y="1143102"/>
                </a:lnTo>
                <a:lnTo>
                  <a:pt x="0" y="114310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1" name="TextBox 11"/>
          <p:cNvSpPr txBox="1"/>
          <p:nvPr/>
        </p:nvSpPr>
        <p:spPr>
          <a:xfrm>
            <a:off x="6324601" y="2857500"/>
            <a:ext cx="12268200" cy="3108543"/>
          </a:xfrm>
          <a:prstGeom prst="rect">
            <a:avLst/>
          </a:prstGeom>
        </p:spPr>
        <p:txBody>
          <a:bodyPr wrap="square" lIns="0" tIns="0" rIns="0" bIns="0" rtlCol="0" anchor="t">
            <a:spAutoFit/>
          </a:bodyPr>
          <a:lstStyle/>
          <a:p>
            <a:pPr algn="ctr"/>
            <a:r>
              <a:rPr lang="en-US" sz="4000" spc="221" dirty="0">
                <a:solidFill>
                  <a:srgbClr val="203F5A"/>
                </a:solidFill>
                <a:latin typeface="Stinger Wide Italics"/>
              </a:rPr>
              <a:t>Indonesia the untapped destination, </a:t>
            </a:r>
          </a:p>
          <a:p>
            <a:pPr algn="ctr"/>
            <a:r>
              <a:rPr lang="en-US" sz="4000" spc="221" dirty="0">
                <a:solidFill>
                  <a:srgbClr val="203F5A"/>
                </a:solidFill>
                <a:latin typeface="Stinger Wide Italics"/>
              </a:rPr>
              <a:t>discover the undiscovered</a:t>
            </a:r>
          </a:p>
          <a:p>
            <a:pPr algn="ctr"/>
            <a:r>
              <a:rPr lang="en-US" sz="2800" spc="221" dirty="0">
                <a:solidFill>
                  <a:srgbClr val="203F5A"/>
                </a:solidFill>
                <a:latin typeface="Stinger Wide Italics"/>
              </a:rPr>
              <a:t>June 30</a:t>
            </a:r>
            <a:r>
              <a:rPr lang="en-US" sz="2800" spc="221" baseline="30000" dirty="0">
                <a:solidFill>
                  <a:srgbClr val="203F5A"/>
                </a:solidFill>
                <a:latin typeface="Stinger Wide Italics"/>
              </a:rPr>
              <a:t>th</a:t>
            </a:r>
            <a:r>
              <a:rPr lang="en-US" sz="2800" spc="221" dirty="0">
                <a:solidFill>
                  <a:srgbClr val="203F5A"/>
                </a:solidFill>
                <a:latin typeface="Stinger Wide Italics"/>
              </a:rPr>
              <a:t> 2023</a:t>
            </a:r>
          </a:p>
          <a:p>
            <a:pPr algn="ctr"/>
            <a:endParaRPr lang="en-US" sz="4000" spc="221" dirty="0">
              <a:solidFill>
                <a:srgbClr val="203F5A"/>
              </a:solidFill>
              <a:latin typeface="Stinger Wide Italics"/>
            </a:endParaRPr>
          </a:p>
          <a:p>
            <a:pPr algn="ctr"/>
            <a:r>
              <a:rPr lang="en-US" sz="5400" spc="221" dirty="0">
                <a:solidFill>
                  <a:srgbClr val="203F5A"/>
                </a:solidFill>
                <a:latin typeface="Stinger Wide Italics"/>
              </a:rPr>
              <a:t>Maritime and Coastal Tourism</a:t>
            </a:r>
          </a:p>
        </p:txBody>
      </p:sp>
      <p:sp>
        <p:nvSpPr>
          <p:cNvPr id="12" name="Freeform 12"/>
          <p:cNvSpPr/>
          <p:nvPr/>
        </p:nvSpPr>
        <p:spPr>
          <a:xfrm>
            <a:off x="2490202" y="8015629"/>
            <a:ext cx="2118463" cy="1956650"/>
          </a:xfrm>
          <a:custGeom>
            <a:avLst/>
            <a:gdLst/>
            <a:ahLst/>
            <a:cxnLst/>
            <a:rect l="l" t="t" r="r" b="b"/>
            <a:pathLst>
              <a:path w="2118463" h="1091275">
                <a:moveTo>
                  <a:pt x="0" y="0"/>
                </a:moveTo>
                <a:lnTo>
                  <a:pt x="2118463" y="0"/>
                </a:lnTo>
                <a:lnTo>
                  <a:pt x="2118463" y="1091275"/>
                </a:lnTo>
                <a:lnTo>
                  <a:pt x="0" y="109127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TextBox 14">
            <a:extLst>
              <a:ext uri="{FF2B5EF4-FFF2-40B4-BE49-F238E27FC236}">
                <a16:creationId xmlns:a16="http://schemas.microsoft.com/office/drawing/2014/main" id="{623F3A38-1439-037C-9EF4-F01E08D6D362}"/>
              </a:ext>
            </a:extLst>
          </p:cNvPr>
          <p:cNvSpPr txBox="1"/>
          <p:nvPr/>
        </p:nvSpPr>
        <p:spPr>
          <a:xfrm>
            <a:off x="9144000" y="7065121"/>
            <a:ext cx="7924800" cy="1815882"/>
          </a:xfrm>
          <a:prstGeom prst="rect">
            <a:avLst/>
          </a:prstGeom>
          <a:noFill/>
        </p:spPr>
        <p:txBody>
          <a:bodyPr wrap="square" rtlCol="0">
            <a:spAutoFit/>
          </a:bodyPr>
          <a:lstStyle/>
          <a:p>
            <a:r>
              <a:rPr lang="en-US" sz="2800" dirty="0"/>
              <a:t>BPP PHRI Human Development</a:t>
            </a:r>
          </a:p>
          <a:p>
            <a:r>
              <a:rPr lang="en-US" sz="2800" dirty="0"/>
              <a:t>Alexander Nayoan </a:t>
            </a:r>
          </a:p>
          <a:p>
            <a:r>
              <a:rPr lang="en-US" sz="2800" dirty="0"/>
              <a:t>Joko Haryono </a:t>
            </a:r>
            <a:r>
              <a:rPr lang="en-US" sz="2800" dirty="0" err="1"/>
              <a:t>S.Pd</a:t>
            </a:r>
            <a:r>
              <a:rPr lang="en-US" sz="2800" dirty="0"/>
              <a:t>., </a:t>
            </a:r>
            <a:r>
              <a:rPr lang="en-US" sz="2800" dirty="0" err="1"/>
              <a:t>M.Par</a:t>
            </a:r>
            <a:r>
              <a:rPr lang="en-US" sz="2800" dirty="0"/>
              <a:t>., CHA</a:t>
            </a:r>
          </a:p>
          <a:p>
            <a:endParaRPr lang="en-US" sz="2800" dirty="0"/>
          </a:p>
        </p:txBody>
      </p:sp>
      <p:pic>
        <p:nvPicPr>
          <p:cNvPr id="6" name="Picture 5">
            <a:extLst>
              <a:ext uri="{FF2B5EF4-FFF2-40B4-BE49-F238E27FC236}">
                <a16:creationId xmlns:a16="http://schemas.microsoft.com/office/drawing/2014/main" id="{E20D9704-ADE6-D653-B387-9A4357A6CFD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982384" y="266700"/>
            <a:ext cx="2352616" cy="2362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9F8F9"/>
        </a:solidFill>
        <a:effectLst/>
      </p:bgPr>
    </p:bg>
    <p:spTree>
      <p:nvGrpSpPr>
        <p:cNvPr id="1" name=""/>
        <p:cNvGrpSpPr/>
        <p:nvPr/>
      </p:nvGrpSpPr>
      <p:grpSpPr>
        <a:xfrm>
          <a:off x="0" y="0"/>
          <a:ext cx="0" cy="0"/>
          <a:chOff x="0" y="0"/>
          <a:chExt cx="0" cy="0"/>
        </a:xfrm>
      </p:grpSpPr>
      <p:sp>
        <p:nvSpPr>
          <p:cNvPr id="2" name="Freeform 2"/>
          <p:cNvSpPr/>
          <p:nvPr/>
        </p:nvSpPr>
        <p:spPr>
          <a:xfrm>
            <a:off x="4793136" y="852428"/>
            <a:ext cx="3091908" cy="834815"/>
          </a:xfrm>
          <a:custGeom>
            <a:avLst/>
            <a:gdLst/>
            <a:ahLst/>
            <a:cxnLst/>
            <a:rect l="l" t="t" r="r" b="b"/>
            <a:pathLst>
              <a:path w="3091908" h="834815">
                <a:moveTo>
                  <a:pt x="0" y="0"/>
                </a:moveTo>
                <a:lnTo>
                  <a:pt x="3091908" y="0"/>
                </a:lnTo>
                <a:lnTo>
                  <a:pt x="3091908" y="834815"/>
                </a:lnTo>
                <a:lnTo>
                  <a:pt x="0" y="8348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9821" y="3451010"/>
            <a:ext cx="2715654" cy="1027011"/>
          </a:xfrm>
          <a:custGeom>
            <a:avLst/>
            <a:gdLst/>
            <a:ahLst/>
            <a:cxnLst/>
            <a:rect l="l" t="t" r="r" b="b"/>
            <a:pathLst>
              <a:path w="2715654" h="1027011">
                <a:moveTo>
                  <a:pt x="0" y="0"/>
                </a:moveTo>
                <a:lnTo>
                  <a:pt x="2715654" y="0"/>
                </a:lnTo>
                <a:lnTo>
                  <a:pt x="2715654" y="1027011"/>
                </a:lnTo>
                <a:lnTo>
                  <a:pt x="0" y="10270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12979" y="116394"/>
            <a:ext cx="7885044" cy="4274822"/>
          </a:xfrm>
          <a:custGeom>
            <a:avLst/>
            <a:gdLst/>
            <a:ahLst/>
            <a:cxnLst/>
            <a:rect l="l" t="t" r="r" b="b"/>
            <a:pathLst>
              <a:path w="7885044" h="6781138">
                <a:moveTo>
                  <a:pt x="0" y="0"/>
                </a:moveTo>
                <a:lnTo>
                  <a:pt x="7885044" y="0"/>
                </a:lnTo>
                <a:lnTo>
                  <a:pt x="7885044" y="6781138"/>
                </a:lnTo>
                <a:lnTo>
                  <a:pt x="0" y="678113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5" name="Freeform 5"/>
          <p:cNvSpPr/>
          <p:nvPr/>
        </p:nvSpPr>
        <p:spPr>
          <a:xfrm>
            <a:off x="14861592" y="1548037"/>
            <a:ext cx="3255595" cy="8328266"/>
          </a:xfrm>
          <a:custGeom>
            <a:avLst/>
            <a:gdLst/>
            <a:ahLst/>
            <a:cxnLst/>
            <a:rect l="l" t="t" r="r" b="b"/>
            <a:pathLst>
              <a:path w="3255595" h="8328266">
                <a:moveTo>
                  <a:pt x="0" y="0"/>
                </a:moveTo>
                <a:lnTo>
                  <a:pt x="3255594" y="0"/>
                </a:lnTo>
                <a:lnTo>
                  <a:pt x="3255594" y="8328265"/>
                </a:lnTo>
                <a:lnTo>
                  <a:pt x="0" y="832826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1821104" y="852428"/>
            <a:ext cx="2156797" cy="1143102"/>
          </a:xfrm>
          <a:custGeom>
            <a:avLst/>
            <a:gdLst/>
            <a:ahLst/>
            <a:cxnLst/>
            <a:rect l="l" t="t" r="r" b="b"/>
            <a:pathLst>
              <a:path w="2156797" h="1143102">
                <a:moveTo>
                  <a:pt x="0" y="0"/>
                </a:moveTo>
                <a:lnTo>
                  <a:pt x="2156796" y="0"/>
                </a:lnTo>
                <a:lnTo>
                  <a:pt x="2156796" y="1143102"/>
                </a:lnTo>
                <a:lnTo>
                  <a:pt x="0" y="114310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TextBox 9"/>
          <p:cNvSpPr txBox="1"/>
          <p:nvPr/>
        </p:nvSpPr>
        <p:spPr>
          <a:xfrm>
            <a:off x="533400" y="4151342"/>
            <a:ext cx="832630" cy="714200"/>
          </a:xfrm>
          <a:prstGeom prst="rect">
            <a:avLst/>
          </a:prstGeom>
        </p:spPr>
        <p:txBody>
          <a:bodyPr lIns="0" tIns="0" rIns="0" bIns="0" rtlCol="0" anchor="t">
            <a:spAutoFit/>
          </a:bodyPr>
          <a:lstStyle/>
          <a:p>
            <a:pPr algn="ctr">
              <a:lnSpc>
                <a:spcPts val="5891"/>
              </a:lnSpc>
            </a:pPr>
            <a:r>
              <a:rPr lang="en-US" sz="4208" spc="126" dirty="0">
                <a:solidFill>
                  <a:srgbClr val="CE4F32"/>
                </a:solidFill>
                <a:latin typeface="Stinger Wide Italics"/>
              </a:rPr>
              <a:t>02</a:t>
            </a:r>
          </a:p>
        </p:txBody>
      </p:sp>
      <p:sp>
        <p:nvSpPr>
          <p:cNvPr id="18" name="TextBox 18"/>
          <p:cNvSpPr txBox="1"/>
          <p:nvPr/>
        </p:nvSpPr>
        <p:spPr>
          <a:xfrm>
            <a:off x="8229599" y="456272"/>
            <a:ext cx="914401" cy="709938"/>
          </a:xfrm>
          <a:prstGeom prst="rect">
            <a:avLst/>
          </a:prstGeom>
        </p:spPr>
        <p:txBody>
          <a:bodyPr wrap="square" lIns="0" tIns="0" rIns="0" bIns="0" rtlCol="0" anchor="t">
            <a:spAutoFit/>
          </a:bodyPr>
          <a:lstStyle/>
          <a:p>
            <a:pPr algn="ctr">
              <a:lnSpc>
                <a:spcPts val="5891"/>
              </a:lnSpc>
            </a:pPr>
            <a:r>
              <a:rPr lang="en-US" sz="4208" spc="126" dirty="0">
                <a:solidFill>
                  <a:srgbClr val="CE4F32"/>
                </a:solidFill>
                <a:latin typeface="Stinger Wide Italics"/>
              </a:rPr>
              <a:t>01</a:t>
            </a:r>
          </a:p>
        </p:txBody>
      </p:sp>
      <p:sp>
        <p:nvSpPr>
          <p:cNvPr id="19" name="TextBox 19"/>
          <p:cNvSpPr txBox="1"/>
          <p:nvPr/>
        </p:nvSpPr>
        <p:spPr>
          <a:xfrm>
            <a:off x="8229599" y="4865541"/>
            <a:ext cx="914401" cy="709938"/>
          </a:xfrm>
          <a:prstGeom prst="rect">
            <a:avLst/>
          </a:prstGeom>
        </p:spPr>
        <p:txBody>
          <a:bodyPr wrap="square" lIns="0" tIns="0" rIns="0" bIns="0" rtlCol="0" anchor="t">
            <a:spAutoFit/>
          </a:bodyPr>
          <a:lstStyle/>
          <a:p>
            <a:pPr algn="ctr">
              <a:lnSpc>
                <a:spcPts val="5891"/>
              </a:lnSpc>
            </a:pPr>
            <a:r>
              <a:rPr lang="en-US" sz="4208" spc="126" dirty="0">
                <a:solidFill>
                  <a:srgbClr val="CE4F32"/>
                </a:solidFill>
                <a:latin typeface="Stinger Wide Italics"/>
              </a:rPr>
              <a:t>03</a:t>
            </a:r>
          </a:p>
        </p:txBody>
      </p:sp>
      <p:sp>
        <p:nvSpPr>
          <p:cNvPr id="22" name="TextBox 22"/>
          <p:cNvSpPr txBox="1"/>
          <p:nvPr/>
        </p:nvSpPr>
        <p:spPr>
          <a:xfrm>
            <a:off x="9144000" y="852428"/>
            <a:ext cx="7885044" cy="3877985"/>
          </a:xfrm>
          <a:prstGeom prst="rect">
            <a:avLst/>
          </a:prstGeom>
        </p:spPr>
        <p:txBody>
          <a:bodyPr wrap="square" lIns="0" tIns="0" rIns="0" bIns="0" rtlCol="0" anchor="t">
            <a:spAutoFit/>
          </a:bodyPr>
          <a:lstStyle/>
          <a:p>
            <a:r>
              <a:rPr lang="en-US" sz="2800" spc="85" dirty="0">
                <a:solidFill>
                  <a:srgbClr val="203F5A"/>
                </a:solidFill>
                <a:latin typeface="Poppins"/>
              </a:rPr>
              <a:t>The phrase </a:t>
            </a:r>
            <a:r>
              <a:rPr lang="en-US" sz="2800" b="1" spc="85" dirty="0">
                <a:solidFill>
                  <a:srgbClr val="203F5A"/>
                </a:solidFill>
                <a:latin typeface="Poppins"/>
              </a:rPr>
              <a:t>"Indonesia the untapped destination, discover the undiscovered" </a:t>
            </a:r>
            <a:r>
              <a:rPr lang="en-US" sz="2800" spc="85" dirty="0">
                <a:solidFill>
                  <a:srgbClr val="203F5A"/>
                </a:solidFill>
                <a:latin typeface="Poppins"/>
              </a:rPr>
              <a:t>refers to the immense potential and hidden gems that Indonesia possesses as a tourist destination. It suggests that Indonesia offers unique and lesser-known experiences that are waiting to be explored by Local and International travelers  </a:t>
            </a:r>
          </a:p>
        </p:txBody>
      </p:sp>
      <p:sp>
        <p:nvSpPr>
          <p:cNvPr id="23" name="TextBox 23"/>
          <p:cNvSpPr txBox="1"/>
          <p:nvPr/>
        </p:nvSpPr>
        <p:spPr>
          <a:xfrm>
            <a:off x="533400" y="5173692"/>
            <a:ext cx="7162800" cy="4308872"/>
          </a:xfrm>
          <a:prstGeom prst="rect">
            <a:avLst/>
          </a:prstGeom>
        </p:spPr>
        <p:txBody>
          <a:bodyPr wrap="square" lIns="0" tIns="0" rIns="0" bIns="0" rtlCol="0" anchor="t">
            <a:spAutoFit/>
          </a:bodyPr>
          <a:lstStyle/>
          <a:p>
            <a:r>
              <a:rPr lang="en-US" sz="2800" b="1" spc="85" dirty="0">
                <a:solidFill>
                  <a:srgbClr val="203F5A"/>
                </a:solidFill>
                <a:latin typeface="Poppins"/>
              </a:rPr>
              <a:t>"Untapped destination" </a:t>
            </a:r>
            <a:r>
              <a:rPr lang="en-US" sz="2800" spc="85" dirty="0">
                <a:solidFill>
                  <a:srgbClr val="203F5A"/>
                </a:solidFill>
                <a:latin typeface="Poppins"/>
              </a:rPr>
              <a:t>implies that Indonesia has not yet reached its full potential in terms of tourism development and international recognition. It suggests that there are still many untouched, pristine locations, cultural treasures, cuisine and natural wonders within Indonesia that are relatively unknown to the global tourism industry. </a:t>
            </a:r>
          </a:p>
        </p:txBody>
      </p:sp>
      <p:sp>
        <p:nvSpPr>
          <p:cNvPr id="24" name="TextBox 24"/>
          <p:cNvSpPr txBox="1"/>
          <p:nvPr/>
        </p:nvSpPr>
        <p:spPr>
          <a:xfrm>
            <a:off x="9144000" y="4995135"/>
            <a:ext cx="8056947" cy="4457237"/>
          </a:xfrm>
          <a:prstGeom prst="rect">
            <a:avLst/>
          </a:prstGeom>
        </p:spPr>
        <p:txBody>
          <a:bodyPr wrap="square" lIns="0" tIns="0" rIns="0" bIns="0" rtlCol="0" anchor="t">
            <a:spAutoFit/>
          </a:bodyPr>
          <a:lstStyle/>
          <a:p>
            <a:r>
              <a:rPr lang="en-US" sz="2800" b="1" spc="85" dirty="0">
                <a:solidFill>
                  <a:srgbClr val="203F5A"/>
                </a:solidFill>
                <a:latin typeface="Poppins"/>
              </a:rPr>
              <a:t>"Discover the undiscovered" </a:t>
            </a:r>
            <a:r>
              <a:rPr lang="en-US" sz="2800" spc="85" dirty="0">
                <a:solidFill>
                  <a:srgbClr val="203F5A"/>
                </a:solidFill>
                <a:latin typeface="Poppins"/>
              </a:rPr>
              <a:t>encourages travelers to venture beyond the popular tourist destinations and explore the lesser-explored regions of Indonesia. It highlights the opportunity to uncover hidden gems, pristine beaches, vibrant local cultures, diverse ecosystems, and off-the-beaten-path experiences that are yet to be fully discovered and appreciated.</a:t>
            </a:r>
          </a:p>
        </p:txBody>
      </p:sp>
      <p:sp>
        <p:nvSpPr>
          <p:cNvPr id="30" name="Freeform 30"/>
          <p:cNvSpPr/>
          <p:nvPr/>
        </p:nvSpPr>
        <p:spPr>
          <a:xfrm>
            <a:off x="3442841" y="2291905"/>
            <a:ext cx="2118463" cy="1091275"/>
          </a:xfrm>
          <a:custGeom>
            <a:avLst/>
            <a:gdLst/>
            <a:ahLst/>
            <a:cxnLst/>
            <a:rect l="l" t="t" r="r" b="b"/>
            <a:pathLst>
              <a:path w="2118463" h="1091275">
                <a:moveTo>
                  <a:pt x="0" y="0"/>
                </a:moveTo>
                <a:lnTo>
                  <a:pt x="2118463" y="0"/>
                </a:lnTo>
                <a:lnTo>
                  <a:pt x="2118463" y="1091275"/>
                </a:lnTo>
                <a:lnTo>
                  <a:pt x="0" y="109127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pic>
        <p:nvPicPr>
          <p:cNvPr id="6" name="Picture 5">
            <a:extLst>
              <a:ext uri="{FF2B5EF4-FFF2-40B4-BE49-F238E27FC236}">
                <a16:creationId xmlns:a16="http://schemas.microsoft.com/office/drawing/2014/main" id="{4BBA9FCF-DDEE-384A-C87E-3B9E29A54CD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6921970" y="23371"/>
            <a:ext cx="1373385" cy="138437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F8F9"/>
        </a:solidFill>
        <a:effectLst/>
      </p:bgPr>
    </p:bg>
    <p:spTree>
      <p:nvGrpSpPr>
        <p:cNvPr id="1" name=""/>
        <p:cNvGrpSpPr/>
        <p:nvPr/>
      </p:nvGrpSpPr>
      <p:grpSpPr>
        <a:xfrm>
          <a:off x="0" y="0"/>
          <a:ext cx="0" cy="0"/>
          <a:chOff x="0" y="0"/>
          <a:chExt cx="0" cy="0"/>
        </a:xfrm>
      </p:grpSpPr>
      <p:sp>
        <p:nvSpPr>
          <p:cNvPr id="2" name="Freeform 2"/>
          <p:cNvSpPr/>
          <p:nvPr/>
        </p:nvSpPr>
        <p:spPr>
          <a:xfrm flipH="1">
            <a:off x="12725399" y="571500"/>
            <a:ext cx="2955951" cy="6503637"/>
          </a:xfrm>
          <a:custGeom>
            <a:avLst/>
            <a:gdLst/>
            <a:ahLst/>
            <a:cxnLst/>
            <a:rect l="l" t="t" r="r" b="b"/>
            <a:pathLst>
              <a:path w="3364891" h="6465763">
                <a:moveTo>
                  <a:pt x="3364891" y="0"/>
                </a:moveTo>
                <a:lnTo>
                  <a:pt x="0" y="0"/>
                </a:lnTo>
                <a:lnTo>
                  <a:pt x="0" y="6465764"/>
                </a:lnTo>
                <a:lnTo>
                  <a:pt x="3364891" y="6465764"/>
                </a:lnTo>
                <a:lnTo>
                  <a:pt x="3364891"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0112005" y="2697319"/>
            <a:ext cx="7855275" cy="8229600"/>
          </a:xfrm>
          <a:custGeom>
            <a:avLst/>
            <a:gdLst/>
            <a:ahLst/>
            <a:cxnLst/>
            <a:rect l="l" t="t" r="r" b="b"/>
            <a:pathLst>
              <a:path w="8260577" h="8229600">
                <a:moveTo>
                  <a:pt x="0" y="0"/>
                </a:moveTo>
                <a:lnTo>
                  <a:pt x="8260577" y="0"/>
                </a:lnTo>
                <a:lnTo>
                  <a:pt x="8260577" y="8229600"/>
                </a:lnTo>
                <a:lnTo>
                  <a:pt x="0" y="8229600"/>
                </a:lnTo>
                <a:lnTo>
                  <a:pt x="0" y="0"/>
                </a:lnTo>
                <a:close/>
              </a:path>
            </a:pathLst>
          </a:custGeom>
          <a:blipFill>
            <a:blip r:embed="rId4"/>
            <a:stretch>
              <a:fillRect/>
            </a:stretch>
          </a:blipFill>
        </p:spPr>
      </p:sp>
      <p:sp>
        <p:nvSpPr>
          <p:cNvPr id="4" name="Freeform 4"/>
          <p:cNvSpPr/>
          <p:nvPr/>
        </p:nvSpPr>
        <p:spPr>
          <a:xfrm rot="-5400000">
            <a:off x="1204300" y="1265260"/>
            <a:ext cx="7772400" cy="9585280"/>
          </a:xfrm>
          <a:custGeom>
            <a:avLst/>
            <a:gdLst/>
            <a:ahLst/>
            <a:cxnLst/>
            <a:rect l="l" t="t" r="r" b="b"/>
            <a:pathLst>
              <a:path w="5032503" h="8301035">
                <a:moveTo>
                  <a:pt x="0" y="0"/>
                </a:moveTo>
                <a:lnTo>
                  <a:pt x="5032503" y="0"/>
                </a:lnTo>
                <a:lnTo>
                  <a:pt x="5032503" y="8301035"/>
                </a:lnTo>
                <a:lnTo>
                  <a:pt x="0" y="83010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flipH="1">
            <a:off x="-833811" y="8313583"/>
            <a:ext cx="2994425" cy="2822246"/>
          </a:xfrm>
          <a:custGeom>
            <a:avLst/>
            <a:gdLst/>
            <a:ahLst/>
            <a:cxnLst/>
            <a:rect l="l" t="t" r="r" b="b"/>
            <a:pathLst>
              <a:path w="2994425" h="2822246">
                <a:moveTo>
                  <a:pt x="2994425" y="0"/>
                </a:moveTo>
                <a:lnTo>
                  <a:pt x="0" y="0"/>
                </a:lnTo>
                <a:lnTo>
                  <a:pt x="0" y="2822246"/>
                </a:lnTo>
                <a:lnTo>
                  <a:pt x="2994425" y="2822246"/>
                </a:lnTo>
                <a:lnTo>
                  <a:pt x="2994425"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TextBox 6"/>
          <p:cNvSpPr txBox="1"/>
          <p:nvPr/>
        </p:nvSpPr>
        <p:spPr>
          <a:xfrm>
            <a:off x="68995" y="342900"/>
            <a:ext cx="11394469" cy="2215991"/>
          </a:xfrm>
          <a:prstGeom prst="rect">
            <a:avLst/>
          </a:prstGeom>
        </p:spPr>
        <p:txBody>
          <a:bodyPr wrap="square" lIns="0" tIns="0" rIns="0" bIns="0" rtlCol="0" anchor="t">
            <a:spAutoFit/>
          </a:bodyPr>
          <a:lstStyle/>
          <a:p>
            <a:pPr algn="ctr"/>
            <a:r>
              <a:rPr lang="en-US" sz="7200" spc="299" dirty="0">
                <a:solidFill>
                  <a:srgbClr val="CE4F32"/>
                </a:solidFill>
                <a:latin typeface="Stinger Wide Italics"/>
              </a:rPr>
              <a:t>Indonesia Untapped and Undiscovered Tourism</a:t>
            </a:r>
          </a:p>
        </p:txBody>
      </p:sp>
      <p:sp>
        <p:nvSpPr>
          <p:cNvPr id="8" name="TextBox 8"/>
          <p:cNvSpPr txBox="1"/>
          <p:nvPr/>
        </p:nvSpPr>
        <p:spPr>
          <a:xfrm>
            <a:off x="68995" y="3019609"/>
            <a:ext cx="10218005" cy="7263527"/>
          </a:xfrm>
          <a:prstGeom prst="rect">
            <a:avLst/>
          </a:prstGeom>
        </p:spPr>
        <p:txBody>
          <a:bodyPr wrap="square" lIns="0" tIns="0" rIns="0" bIns="0" rtlCol="0" anchor="t">
            <a:spAutoFit/>
          </a:bodyPr>
          <a:lstStyle/>
          <a:p>
            <a:pPr algn="ctr"/>
            <a:r>
              <a:rPr lang="en-US" sz="2800" b="1" i="1" u="sng" spc="79" dirty="0">
                <a:solidFill>
                  <a:schemeClr val="tx2"/>
                </a:solidFill>
                <a:latin typeface="Poppins"/>
              </a:rPr>
              <a:t>The 4 A to boost Indonesian </a:t>
            </a:r>
            <a:r>
              <a:rPr lang="en-US" sz="2800" b="1" i="1" u="sng" spc="79" dirty="0" err="1">
                <a:solidFill>
                  <a:schemeClr val="tx2"/>
                </a:solidFill>
                <a:latin typeface="Poppins"/>
              </a:rPr>
              <a:t>Tourisme</a:t>
            </a:r>
            <a:r>
              <a:rPr lang="en-US" sz="2800" b="1" i="1" u="sng" spc="79" dirty="0">
                <a:solidFill>
                  <a:schemeClr val="tx2"/>
                </a:solidFill>
                <a:latin typeface="Poppins"/>
              </a:rPr>
              <a:t> :  </a:t>
            </a:r>
          </a:p>
          <a:p>
            <a:pPr algn="ctr"/>
            <a:r>
              <a:rPr lang="en-US" sz="2800" b="1" spc="79" dirty="0">
                <a:solidFill>
                  <a:schemeClr val="accent6">
                    <a:lumMod val="75000"/>
                  </a:schemeClr>
                </a:solidFill>
                <a:latin typeface="Poppins"/>
              </a:rPr>
              <a:t>A</a:t>
            </a:r>
            <a:r>
              <a:rPr lang="en-US" sz="2800" b="1" spc="79" dirty="0">
                <a:solidFill>
                  <a:schemeClr val="tx2"/>
                </a:solidFill>
                <a:latin typeface="Poppins"/>
              </a:rPr>
              <a:t>ttraction, </a:t>
            </a:r>
            <a:r>
              <a:rPr lang="en-US" sz="2800" b="1" spc="79" dirty="0">
                <a:solidFill>
                  <a:schemeClr val="accent6">
                    <a:lumMod val="75000"/>
                  </a:schemeClr>
                </a:solidFill>
                <a:latin typeface="Poppins"/>
              </a:rPr>
              <a:t>A</a:t>
            </a:r>
            <a:r>
              <a:rPr lang="en-US" sz="2800" b="1" spc="79" dirty="0">
                <a:solidFill>
                  <a:schemeClr val="tx2"/>
                </a:solidFill>
                <a:latin typeface="Poppins"/>
              </a:rPr>
              <a:t>ccessibility, </a:t>
            </a:r>
            <a:r>
              <a:rPr lang="en-US" sz="2800" b="1" spc="79" dirty="0">
                <a:solidFill>
                  <a:schemeClr val="accent6">
                    <a:lumMod val="75000"/>
                  </a:schemeClr>
                </a:solidFill>
                <a:latin typeface="Poppins"/>
              </a:rPr>
              <a:t>A</a:t>
            </a:r>
            <a:r>
              <a:rPr lang="en-US" sz="2800" b="1" spc="79" dirty="0">
                <a:solidFill>
                  <a:schemeClr val="tx2"/>
                </a:solidFill>
                <a:latin typeface="Poppins"/>
              </a:rPr>
              <a:t>menities, and </a:t>
            </a:r>
            <a:r>
              <a:rPr lang="en-US" sz="2800" b="1" spc="79" dirty="0">
                <a:solidFill>
                  <a:schemeClr val="accent6">
                    <a:lumMod val="75000"/>
                  </a:schemeClr>
                </a:solidFill>
                <a:latin typeface="Poppins"/>
              </a:rPr>
              <a:t>A</a:t>
            </a:r>
            <a:r>
              <a:rPr lang="en-US" sz="2800" b="1" spc="79" dirty="0">
                <a:solidFill>
                  <a:schemeClr val="tx2"/>
                </a:solidFill>
                <a:latin typeface="Poppins"/>
              </a:rPr>
              <a:t>ncillary </a:t>
            </a:r>
          </a:p>
          <a:p>
            <a:pPr algn="ctr"/>
            <a:endParaRPr lang="en-US" sz="2800" b="1" i="1" spc="79" dirty="0">
              <a:solidFill>
                <a:schemeClr val="accent6"/>
              </a:solidFill>
              <a:latin typeface="Poppins"/>
            </a:endParaRPr>
          </a:p>
          <a:p>
            <a:pPr algn="ctr"/>
            <a:r>
              <a:rPr lang="en-US" sz="2800" b="1" i="1" u="sng" spc="79" dirty="0">
                <a:solidFill>
                  <a:schemeClr val="tx2"/>
                </a:solidFill>
                <a:latin typeface="Poppins"/>
              </a:rPr>
              <a:t>Basic strategies to be implemented:</a:t>
            </a:r>
          </a:p>
          <a:p>
            <a:pPr marL="457200" indent="-457200" algn="ctr">
              <a:buAutoNum type="arabicPeriod"/>
            </a:pPr>
            <a:r>
              <a:rPr lang="en-US" sz="2800" b="1" spc="79" dirty="0">
                <a:solidFill>
                  <a:schemeClr val="tx2"/>
                </a:solidFill>
                <a:latin typeface="Poppins"/>
              </a:rPr>
              <a:t>Safety and Health Measures</a:t>
            </a:r>
          </a:p>
          <a:p>
            <a:pPr marL="457200" indent="-457200" algn="ctr">
              <a:buAutoNum type="arabicPeriod"/>
            </a:pPr>
            <a:r>
              <a:rPr lang="en-US" sz="2800" b="1" spc="79" dirty="0">
                <a:solidFill>
                  <a:schemeClr val="tx2"/>
                </a:solidFill>
                <a:latin typeface="Poppins"/>
              </a:rPr>
              <a:t>Domestic Tourism Promotion</a:t>
            </a:r>
          </a:p>
          <a:p>
            <a:pPr marL="457200" indent="-457200" algn="ctr">
              <a:buAutoNum type="arabicPeriod"/>
            </a:pPr>
            <a:r>
              <a:rPr lang="en-US" sz="2800" b="1" spc="79" dirty="0">
                <a:solidFill>
                  <a:schemeClr val="tx2"/>
                </a:solidFill>
                <a:latin typeface="Poppins"/>
              </a:rPr>
              <a:t>Sustainable and Responsible Tourism</a:t>
            </a:r>
          </a:p>
          <a:p>
            <a:pPr marL="457200" indent="-457200" algn="ctr">
              <a:buAutoNum type="arabicPeriod"/>
            </a:pPr>
            <a:r>
              <a:rPr lang="en-US" sz="2800" b="1" spc="79" dirty="0">
                <a:solidFill>
                  <a:schemeClr val="tx2"/>
                </a:solidFill>
                <a:latin typeface="Poppins"/>
              </a:rPr>
              <a:t>Digital Marketing and Promotion</a:t>
            </a:r>
          </a:p>
          <a:p>
            <a:pPr marL="457200" indent="-457200" algn="ctr">
              <a:buAutoNum type="arabicPeriod"/>
            </a:pPr>
            <a:r>
              <a:rPr lang="en-US" sz="2800" b="1" spc="79" dirty="0">
                <a:solidFill>
                  <a:schemeClr val="tx2"/>
                </a:solidFill>
                <a:latin typeface="Poppins"/>
              </a:rPr>
              <a:t>Infrastructure Development</a:t>
            </a:r>
          </a:p>
          <a:p>
            <a:pPr marL="457200" indent="-457200" algn="ctr">
              <a:buAutoNum type="arabicPeriod"/>
            </a:pPr>
            <a:r>
              <a:rPr lang="en-US" sz="2800" b="1" spc="79" dirty="0">
                <a:solidFill>
                  <a:schemeClr val="tx2"/>
                </a:solidFill>
                <a:latin typeface="Poppins"/>
              </a:rPr>
              <a:t>Diversification of Tourism Offerings</a:t>
            </a:r>
          </a:p>
          <a:p>
            <a:pPr marL="457200" indent="-457200" algn="ctr">
              <a:buAutoNum type="arabicPeriod"/>
            </a:pPr>
            <a:r>
              <a:rPr lang="en-US" sz="2800" b="1" spc="79" dirty="0">
                <a:solidFill>
                  <a:schemeClr val="tx2"/>
                </a:solidFill>
                <a:latin typeface="Poppins"/>
              </a:rPr>
              <a:t>Strengthen Partnerships</a:t>
            </a:r>
          </a:p>
          <a:p>
            <a:pPr marL="457200" indent="-457200" algn="ctr">
              <a:buAutoNum type="arabicPeriod"/>
            </a:pPr>
            <a:r>
              <a:rPr lang="en-US" sz="2800" b="1" spc="79" dirty="0">
                <a:solidFill>
                  <a:schemeClr val="tx2"/>
                </a:solidFill>
                <a:latin typeface="Poppins"/>
              </a:rPr>
              <a:t>Capitalize on its rich natural landscapes, cultural heritage, and biodiversity.</a:t>
            </a:r>
          </a:p>
          <a:p>
            <a:pPr marL="457200" indent="-457200" algn="ctr">
              <a:buAutoNum type="arabicPeriod"/>
            </a:pPr>
            <a:r>
              <a:rPr lang="en-US" sz="2800" b="1" spc="79" dirty="0">
                <a:solidFill>
                  <a:schemeClr val="tx2"/>
                </a:solidFill>
                <a:latin typeface="Poppins"/>
              </a:rPr>
              <a:t>Nature-based tourism, Cultural tourism, Adventure tourism, Wellness tourism, and Sustainable tourism</a:t>
            </a:r>
          </a:p>
          <a:p>
            <a:pPr algn="ctr"/>
            <a:endParaRPr lang="en-US" sz="2400" spc="79" dirty="0">
              <a:solidFill>
                <a:srgbClr val="203F5A"/>
              </a:solidFill>
              <a:latin typeface="Poppins"/>
            </a:endParaRPr>
          </a:p>
        </p:txBody>
      </p:sp>
      <p:sp>
        <p:nvSpPr>
          <p:cNvPr id="9" name="Freeform 9"/>
          <p:cNvSpPr/>
          <p:nvPr/>
        </p:nvSpPr>
        <p:spPr>
          <a:xfrm>
            <a:off x="14942788" y="759388"/>
            <a:ext cx="852995" cy="875021"/>
          </a:xfrm>
          <a:custGeom>
            <a:avLst/>
            <a:gdLst/>
            <a:ahLst/>
            <a:cxnLst/>
            <a:rect l="l" t="t" r="r" b="b"/>
            <a:pathLst>
              <a:path w="852995" h="875021">
                <a:moveTo>
                  <a:pt x="0" y="0"/>
                </a:moveTo>
                <a:lnTo>
                  <a:pt x="852995" y="0"/>
                </a:lnTo>
                <a:lnTo>
                  <a:pt x="852995" y="875021"/>
                </a:lnTo>
                <a:lnTo>
                  <a:pt x="0" y="875021"/>
                </a:lnTo>
                <a:lnTo>
                  <a:pt x="0" y="0"/>
                </a:lnTo>
                <a:close/>
              </a:path>
            </a:pathLst>
          </a:custGeom>
          <a:blipFill>
            <a:blip r:embed="rId5">
              <a:extLst>
                <a:ext uri="{96DAC541-7B7A-43D3-8B79-37D633B846F1}">
                  <asvg:svgBlip xmlns:asvg="http://schemas.microsoft.com/office/drawing/2016/SVG/main" r:embed="rId6"/>
                </a:ext>
              </a:extLst>
            </a:blip>
            <a:stretch>
              <a:fillRect l="-9253" t="-77164" r="-33985" b="-1566"/>
            </a:stretch>
          </a:blipFill>
        </p:spPr>
      </p:sp>
      <p:sp>
        <p:nvSpPr>
          <p:cNvPr id="10" name="Freeform 10"/>
          <p:cNvSpPr/>
          <p:nvPr/>
        </p:nvSpPr>
        <p:spPr>
          <a:xfrm>
            <a:off x="15910216" y="1472315"/>
            <a:ext cx="496089" cy="508899"/>
          </a:xfrm>
          <a:custGeom>
            <a:avLst/>
            <a:gdLst/>
            <a:ahLst/>
            <a:cxnLst/>
            <a:rect l="l" t="t" r="r" b="b"/>
            <a:pathLst>
              <a:path w="496089" h="508899">
                <a:moveTo>
                  <a:pt x="0" y="0"/>
                </a:moveTo>
                <a:lnTo>
                  <a:pt x="496089" y="0"/>
                </a:lnTo>
                <a:lnTo>
                  <a:pt x="496089" y="508899"/>
                </a:lnTo>
                <a:lnTo>
                  <a:pt x="0" y="508899"/>
                </a:lnTo>
                <a:lnTo>
                  <a:pt x="0" y="0"/>
                </a:lnTo>
                <a:close/>
              </a:path>
            </a:pathLst>
          </a:custGeom>
          <a:blipFill>
            <a:blip r:embed="rId5">
              <a:extLst>
                <a:ext uri="{96DAC541-7B7A-43D3-8B79-37D633B846F1}">
                  <asvg:svgBlip xmlns:asvg="http://schemas.microsoft.com/office/drawing/2016/SVG/main" r:embed="rId6"/>
                </a:ext>
              </a:extLst>
            </a:blip>
            <a:stretch>
              <a:fillRect l="-9253" t="-77164" r="-33985" b="-1566"/>
            </a:stretch>
          </a:blipFill>
        </p:spPr>
      </p:sp>
      <p:pic>
        <p:nvPicPr>
          <p:cNvPr id="7" name="Picture 6">
            <a:extLst>
              <a:ext uri="{FF2B5EF4-FFF2-40B4-BE49-F238E27FC236}">
                <a16:creationId xmlns:a16="http://schemas.microsoft.com/office/drawing/2014/main" id="{A00D7462-21DB-E5EC-E2C0-F8AE7DCF74F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697104" y="23371"/>
            <a:ext cx="1598252" cy="16110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5429D3-23EE-2FF8-97CC-503BBFC03D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14" y="342899"/>
            <a:ext cx="18298886" cy="9149443"/>
          </a:xfrm>
          <a:prstGeom prst="rect">
            <a:avLst/>
          </a:prstGeom>
        </p:spPr>
      </p:pic>
      <p:pic>
        <p:nvPicPr>
          <p:cNvPr id="2" name="Picture 1">
            <a:extLst>
              <a:ext uri="{FF2B5EF4-FFF2-40B4-BE49-F238E27FC236}">
                <a16:creationId xmlns:a16="http://schemas.microsoft.com/office/drawing/2014/main" id="{BD52DC34-4C43-7A4E-0762-490BF4D680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66458" y="23371"/>
            <a:ext cx="1828898" cy="1843529"/>
          </a:xfrm>
          <a:prstGeom prst="rect">
            <a:avLst/>
          </a:prstGeom>
        </p:spPr>
      </p:pic>
    </p:spTree>
    <p:extLst>
      <p:ext uri="{BB962C8B-B14F-4D97-AF65-F5344CB8AC3E}">
        <p14:creationId xmlns:p14="http://schemas.microsoft.com/office/powerpoint/2010/main" val="1571249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76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0270E9-7761-AD88-FE99-4E3071EBB49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037"/>
          <a:stretch/>
        </p:blipFill>
        <p:spPr>
          <a:xfrm>
            <a:off x="774033" y="0"/>
            <a:ext cx="7836567" cy="10303329"/>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3EB6596C-F99E-3353-3784-1BE90E2F59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1200" y="-32657"/>
            <a:ext cx="7885550" cy="11141398"/>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9494044D-CB09-F041-69F7-9EAADBA8AD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22410" y="190500"/>
            <a:ext cx="1072945" cy="1066800"/>
          </a:xfrm>
          <a:prstGeom prst="rect">
            <a:avLst/>
          </a:prstGeom>
        </p:spPr>
      </p:pic>
    </p:spTree>
    <p:extLst>
      <p:ext uri="{BB962C8B-B14F-4D97-AF65-F5344CB8AC3E}">
        <p14:creationId xmlns:p14="http://schemas.microsoft.com/office/powerpoint/2010/main" val="2968759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D050">
            <a:alpha val="45000"/>
          </a:srgb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8110F6-4278-85EC-4256-4F7F9620EF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 y="-5443"/>
            <a:ext cx="8001001" cy="1028700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2AF9363A-77D9-DCB7-4A73-EE486FE827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8800" y="0"/>
            <a:ext cx="8001001" cy="10346816"/>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14EA3652-E4AB-0E3E-F9EC-177E6D9C72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73600" y="23371"/>
            <a:ext cx="921755" cy="929129"/>
          </a:xfrm>
          <a:prstGeom prst="rect">
            <a:avLst/>
          </a:prstGeom>
        </p:spPr>
      </p:pic>
    </p:spTree>
    <p:extLst>
      <p:ext uri="{BB962C8B-B14F-4D97-AF65-F5344CB8AC3E}">
        <p14:creationId xmlns:p14="http://schemas.microsoft.com/office/powerpoint/2010/main" val="2504069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7518" y="41339"/>
            <a:ext cx="5952173" cy="249107"/>
          </a:xfrm>
          <a:prstGeom prst="rect">
            <a:avLst/>
          </a:prstGeom>
        </p:spPr>
        <p:txBody>
          <a:bodyPr vert="horz" wrap="square" lIns="0" tIns="18098" rIns="0" bIns="0" rtlCol="0">
            <a:spAutoFit/>
          </a:bodyPr>
          <a:lstStyle/>
          <a:p>
            <a:pPr marL="19050">
              <a:spcBef>
                <a:spcPts val="143"/>
              </a:spcBef>
            </a:pPr>
            <a:r>
              <a:rPr sz="1500" spc="23" dirty="0">
                <a:latin typeface="Tahoma"/>
                <a:cs typeface="Tahoma"/>
              </a:rPr>
              <a:t>Kementerian</a:t>
            </a:r>
            <a:r>
              <a:rPr sz="1500" spc="-15" dirty="0">
                <a:latin typeface="Tahoma"/>
                <a:cs typeface="Tahoma"/>
              </a:rPr>
              <a:t> </a:t>
            </a:r>
            <a:r>
              <a:rPr sz="1500" spc="45" dirty="0">
                <a:latin typeface="Tahoma"/>
                <a:cs typeface="Tahoma"/>
              </a:rPr>
              <a:t>Koordinator</a:t>
            </a:r>
            <a:r>
              <a:rPr sz="1500" spc="-60" dirty="0">
                <a:latin typeface="Tahoma"/>
                <a:cs typeface="Tahoma"/>
              </a:rPr>
              <a:t> </a:t>
            </a:r>
            <a:r>
              <a:rPr sz="1500" spc="60" dirty="0">
                <a:latin typeface="Tahoma"/>
                <a:cs typeface="Tahoma"/>
              </a:rPr>
              <a:t>Bidang</a:t>
            </a:r>
            <a:r>
              <a:rPr sz="1500" spc="-53" dirty="0">
                <a:latin typeface="Tahoma"/>
                <a:cs typeface="Tahoma"/>
              </a:rPr>
              <a:t> </a:t>
            </a:r>
            <a:r>
              <a:rPr sz="1500" spc="38" dirty="0">
                <a:latin typeface="Tahoma"/>
                <a:cs typeface="Tahoma"/>
              </a:rPr>
              <a:t>Perekonomian</a:t>
            </a:r>
            <a:r>
              <a:rPr sz="1500" spc="-8" dirty="0">
                <a:latin typeface="Tahoma"/>
                <a:cs typeface="Tahoma"/>
              </a:rPr>
              <a:t> </a:t>
            </a:r>
            <a:r>
              <a:rPr sz="1500" spc="38" dirty="0">
                <a:latin typeface="Tahoma"/>
                <a:cs typeface="Tahoma"/>
              </a:rPr>
              <a:t>Republik</a:t>
            </a:r>
            <a:r>
              <a:rPr sz="1500" spc="-53" dirty="0">
                <a:latin typeface="Tahoma"/>
                <a:cs typeface="Tahoma"/>
              </a:rPr>
              <a:t> </a:t>
            </a:r>
            <a:r>
              <a:rPr sz="1500" spc="15" dirty="0">
                <a:latin typeface="Tahoma"/>
                <a:cs typeface="Tahoma"/>
              </a:rPr>
              <a:t>Indonesia</a:t>
            </a:r>
            <a:endParaRPr sz="1500">
              <a:latin typeface="Tahoma"/>
              <a:cs typeface="Tahoma"/>
            </a:endParaRPr>
          </a:p>
        </p:txBody>
      </p:sp>
      <p:pic>
        <p:nvPicPr>
          <p:cNvPr id="3" name="object 3"/>
          <p:cNvPicPr/>
          <p:nvPr/>
        </p:nvPicPr>
        <p:blipFill>
          <a:blip r:embed="rId2" cstate="print"/>
          <a:stretch>
            <a:fillRect/>
          </a:stretch>
        </p:blipFill>
        <p:spPr>
          <a:xfrm>
            <a:off x="7978139" y="0"/>
            <a:ext cx="10309860" cy="310896"/>
          </a:xfrm>
          <a:prstGeom prst="rect">
            <a:avLst/>
          </a:prstGeom>
        </p:spPr>
      </p:pic>
      <p:sp>
        <p:nvSpPr>
          <p:cNvPr id="4" name="object 4"/>
          <p:cNvSpPr txBox="1"/>
          <p:nvPr/>
        </p:nvSpPr>
        <p:spPr>
          <a:xfrm>
            <a:off x="168402" y="244220"/>
            <a:ext cx="16101060" cy="731290"/>
          </a:xfrm>
          <a:prstGeom prst="rect">
            <a:avLst/>
          </a:prstGeom>
        </p:spPr>
        <p:txBody>
          <a:bodyPr vert="horz" wrap="square" lIns="0" tIns="63818" rIns="0" bIns="0" rtlCol="0">
            <a:spAutoFit/>
          </a:bodyPr>
          <a:lstStyle/>
          <a:p>
            <a:pPr marL="19050" marR="7620">
              <a:lnSpc>
                <a:spcPts val="2550"/>
              </a:lnSpc>
              <a:spcBef>
                <a:spcPts val="503"/>
              </a:spcBef>
            </a:pPr>
            <a:r>
              <a:rPr sz="2400" b="1" spc="-381" dirty="0">
                <a:latin typeface="Arial"/>
                <a:cs typeface="Arial"/>
              </a:rPr>
              <a:t>KAWASAN</a:t>
            </a:r>
            <a:r>
              <a:rPr sz="2400" b="1" spc="-98" dirty="0">
                <a:latin typeface="Arial"/>
                <a:cs typeface="Arial"/>
              </a:rPr>
              <a:t> </a:t>
            </a:r>
            <a:r>
              <a:rPr sz="2400" b="1" spc="-306" dirty="0">
                <a:latin typeface="Arial"/>
                <a:cs typeface="Arial"/>
              </a:rPr>
              <a:t>EKONOMI</a:t>
            </a:r>
            <a:r>
              <a:rPr sz="2400" b="1" spc="-300" dirty="0">
                <a:latin typeface="Arial"/>
                <a:cs typeface="Arial"/>
              </a:rPr>
              <a:t> KHUSUS</a:t>
            </a:r>
            <a:r>
              <a:rPr sz="2400" b="1" spc="-293" dirty="0">
                <a:latin typeface="Arial"/>
                <a:cs typeface="Arial"/>
              </a:rPr>
              <a:t> </a:t>
            </a:r>
            <a:r>
              <a:rPr sz="2400" b="1" spc="-248" dirty="0">
                <a:latin typeface="Arial"/>
                <a:cs typeface="Arial"/>
              </a:rPr>
              <a:t>(KEK)</a:t>
            </a:r>
            <a:r>
              <a:rPr sz="2400" b="1" spc="-240" dirty="0">
                <a:latin typeface="Arial"/>
                <a:cs typeface="Arial"/>
              </a:rPr>
              <a:t> </a:t>
            </a:r>
            <a:r>
              <a:rPr sz="2400" b="1" spc="-300" dirty="0">
                <a:latin typeface="Arial"/>
                <a:cs typeface="Arial"/>
              </a:rPr>
              <a:t>UNTUK</a:t>
            </a:r>
            <a:r>
              <a:rPr sz="2400" b="1" spc="-293" dirty="0">
                <a:latin typeface="Arial"/>
                <a:cs typeface="Arial"/>
              </a:rPr>
              <a:t> </a:t>
            </a:r>
            <a:r>
              <a:rPr sz="2400" b="1" spc="-323" dirty="0">
                <a:latin typeface="Arial"/>
                <a:cs typeface="Arial"/>
              </a:rPr>
              <a:t>MENDORONG</a:t>
            </a:r>
            <a:r>
              <a:rPr sz="2400" b="1" spc="-315" dirty="0">
                <a:latin typeface="Arial"/>
                <a:cs typeface="Arial"/>
              </a:rPr>
              <a:t> </a:t>
            </a:r>
            <a:r>
              <a:rPr sz="2400" b="1" spc="-306" dirty="0">
                <a:latin typeface="Arial"/>
                <a:cs typeface="Arial"/>
              </a:rPr>
              <a:t>PERTUMBUHAN</a:t>
            </a:r>
            <a:r>
              <a:rPr sz="2400" b="1" spc="-300" dirty="0">
                <a:latin typeface="Arial"/>
                <a:cs typeface="Arial"/>
              </a:rPr>
              <a:t> </a:t>
            </a:r>
            <a:r>
              <a:rPr sz="2400" b="1" spc="-255" dirty="0">
                <a:latin typeface="Arial"/>
                <a:cs typeface="Arial"/>
              </a:rPr>
              <a:t>EKONOMI,</a:t>
            </a:r>
            <a:r>
              <a:rPr sz="2400" b="1" spc="158" dirty="0">
                <a:latin typeface="Arial"/>
                <a:cs typeface="Arial"/>
              </a:rPr>
              <a:t> </a:t>
            </a:r>
            <a:r>
              <a:rPr sz="2400" b="1" spc="-360" dirty="0">
                <a:latin typeface="Arial"/>
                <a:cs typeface="Arial"/>
              </a:rPr>
              <a:t>PEMERATAAN</a:t>
            </a:r>
            <a:r>
              <a:rPr sz="2400" b="1" spc="-353" dirty="0">
                <a:latin typeface="Arial"/>
                <a:cs typeface="Arial"/>
              </a:rPr>
              <a:t> </a:t>
            </a:r>
            <a:r>
              <a:rPr sz="2400" b="1" spc="-285" dirty="0">
                <a:latin typeface="Arial"/>
                <a:cs typeface="Arial"/>
              </a:rPr>
              <a:t>PEMBANGUNAN,</a:t>
            </a:r>
            <a:r>
              <a:rPr sz="2400" b="1" spc="-278" dirty="0">
                <a:latin typeface="Arial"/>
                <a:cs typeface="Arial"/>
              </a:rPr>
              <a:t> </a:t>
            </a:r>
            <a:r>
              <a:rPr sz="2400" b="1" spc="-323" dirty="0">
                <a:latin typeface="Arial"/>
                <a:cs typeface="Arial"/>
              </a:rPr>
              <a:t>DAN </a:t>
            </a:r>
            <a:r>
              <a:rPr sz="2400" b="1" spc="-645" dirty="0">
                <a:latin typeface="Arial"/>
                <a:cs typeface="Arial"/>
              </a:rPr>
              <a:t> </a:t>
            </a:r>
            <a:r>
              <a:rPr sz="2400" b="1" spc="-330" dirty="0">
                <a:latin typeface="Arial"/>
                <a:cs typeface="Arial"/>
              </a:rPr>
              <a:t>MENINGKATKAN</a:t>
            </a:r>
            <a:r>
              <a:rPr sz="2400" b="1" spc="-30" dirty="0">
                <a:latin typeface="Arial"/>
                <a:cs typeface="Arial"/>
              </a:rPr>
              <a:t> </a:t>
            </a:r>
            <a:r>
              <a:rPr sz="2400" b="1" spc="-428" dirty="0">
                <a:latin typeface="Arial"/>
                <a:cs typeface="Arial"/>
              </a:rPr>
              <a:t>DAYA</a:t>
            </a:r>
            <a:r>
              <a:rPr sz="2400" b="1" spc="-285" dirty="0">
                <a:latin typeface="Arial"/>
                <a:cs typeface="Arial"/>
              </a:rPr>
              <a:t> </a:t>
            </a:r>
            <a:r>
              <a:rPr sz="2400" b="1" spc="-293" dirty="0">
                <a:latin typeface="Arial"/>
                <a:cs typeface="Arial"/>
              </a:rPr>
              <a:t>SAING</a:t>
            </a:r>
            <a:endParaRPr sz="2400">
              <a:latin typeface="Arial"/>
              <a:cs typeface="Arial"/>
            </a:endParaRPr>
          </a:p>
        </p:txBody>
      </p:sp>
      <p:sp>
        <p:nvSpPr>
          <p:cNvPr id="5" name="object 5"/>
          <p:cNvSpPr txBox="1"/>
          <p:nvPr/>
        </p:nvSpPr>
        <p:spPr>
          <a:xfrm>
            <a:off x="244602" y="985266"/>
            <a:ext cx="13691235" cy="614592"/>
          </a:xfrm>
          <a:prstGeom prst="rect">
            <a:avLst/>
          </a:prstGeom>
          <a:solidFill>
            <a:srgbClr val="E45707"/>
          </a:solidFill>
          <a:ln w="12700">
            <a:solidFill>
              <a:srgbClr val="2E528F"/>
            </a:solidFill>
          </a:ln>
        </p:spPr>
        <p:txBody>
          <a:bodyPr vert="horz" wrap="square" lIns="0" tIns="197168" rIns="0" bIns="0" rtlCol="0">
            <a:spAutoFit/>
          </a:bodyPr>
          <a:lstStyle/>
          <a:p>
            <a:pPr algn="ctr">
              <a:spcBef>
                <a:spcPts val="1553"/>
              </a:spcBef>
            </a:pPr>
            <a:r>
              <a:rPr sz="2700" b="1" dirty="0">
                <a:solidFill>
                  <a:srgbClr val="FFFFFF"/>
                </a:solidFill>
                <a:latin typeface="Calibri"/>
                <a:cs typeface="Calibri"/>
              </a:rPr>
              <a:t>20</a:t>
            </a:r>
            <a:r>
              <a:rPr sz="2700" b="1" spc="-38" dirty="0">
                <a:solidFill>
                  <a:srgbClr val="FFFFFF"/>
                </a:solidFill>
                <a:latin typeface="Calibri"/>
                <a:cs typeface="Calibri"/>
              </a:rPr>
              <a:t> </a:t>
            </a:r>
            <a:r>
              <a:rPr sz="2700" b="1" spc="-8" dirty="0">
                <a:solidFill>
                  <a:srgbClr val="FFFFFF"/>
                </a:solidFill>
                <a:latin typeface="Calibri"/>
                <a:cs typeface="Calibri"/>
              </a:rPr>
              <a:t>Distribusi</a:t>
            </a:r>
            <a:r>
              <a:rPr sz="2700" b="1" spc="-38" dirty="0">
                <a:solidFill>
                  <a:srgbClr val="FFFFFF"/>
                </a:solidFill>
                <a:latin typeface="Calibri"/>
                <a:cs typeface="Calibri"/>
              </a:rPr>
              <a:t> </a:t>
            </a:r>
            <a:r>
              <a:rPr sz="2700" b="1" dirty="0">
                <a:solidFill>
                  <a:srgbClr val="FFFFFF"/>
                </a:solidFill>
                <a:latin typeface="Calibri"/>
                <a:cs typeface="Calibri"/>
              </a:rPr>
              <a:t>KEK</a:t>
            </a:r>
            <a:endParaRPr sz="2700">
              <a:latin typeface="Calibri"/>
              <a:cs typeface="Calibri"/>
            </a:endParaRPr>
          </a:p>
        </p:txBody>
      </p:sp>
      <p:grpSp>
        <p:nvGrpSpPr>
          <p:cNvPr id="6" name="object 6"/>
          <p:cNvGrpSpPr/>
          <p:nvPr/>
        </p:nvGrpSpPr>
        <p:grpSpPr>
          <a:xfrm>
            <a:off x="294754" y="2003147"/>
            <a:ext cx="2064068" cy="235268"/>
            <a:chOff x="196502" y="1335431"/>
            <a:chExt cx="1376045" cy="156845"/>
          </a:xfrm>
        </p:grpSpPr>
        <p:sp>
          <p:nvSpPr>
            <p:cNvPr id="7" name="object 7"/>
            <p:cNvSpPr/>
            <p:nvPr/>
          </p:nvSpPr>
          <p:spPr>
            <a:xfrm>
              <a:off x="196502" y="1335431"/>
              <a:ext cx="1376045" cy="156845"/>
            </a:xfrm>
            <a:custGeom>
              <a:avLst/>
              <a:gdLst/>
              <a:ahLst/>
              <a:cxnLst/>
              <a:rect l="l" t="t" r="r" b="b"/>
              <a:pathLst>
                <a:path w="1376045" h="156844">
                  <a:moveTo>
                    <a:pt x="1302035" y="0"/>
                  </a:moveTo>
                  <a:lnTo>
                    <a:pt x="73722" y="0"/>
                  </a:lnTo>
                  <a:lnTo>
                    <a:pt x="45088" y="6185"/>
                  </a:lnTo>
                  <a:lnTo>
                    <a:pt x="21648" y="23028"/>
                  </a:lnTo>
                  <a:lnTo>
                    <a:pt x="5814" y="47954"/>
                  </a:lnTo>
                  <a:lnTo>
                    <a:pt x="0" y="78393"/>
                  </a:lnTo>
                  <a:lnTo>
                    <a:pt x="5814" y="108856"/>
                  </a:lnTo>
                  <a:lnTo>
                    <a:pt x="21648" y="133780"/>
                  </a:lnTo>
                  <a:lnTo>
                    <a:pt x="45088" y="150609"/>
                  </a:lnTo>
                  <a:lnTo>
                    <a:pt x="73722" y="156786"/>
                  </a:lnTo>
                  <a:lnTo>
                    <a:pt x="1302035" y="156786"/>
                  </a:lnTo>
                  <a:lnTo>
                    <a:pt x="1330664" y="150609"/>
                  </a:lnTo>
                  <a:lnTo>
                    <a:pt x="1354121" y="133780"/>
                  </a:lnTo>
                  <a:lnTo>
                    <a:pt x="1369976" y="108856"/>
                  </a:lnTo>
                  <a:lnTo>
                    <a:pt x="1375800" y="78393"/>
                  </a:lnTo>
                  <a:lnTo>
                    <a:pt x="1369983" y="47954"/>
                  </a:lnTo>
                  <a:lnTo>
                    <a:pt x="1354141" y="23028"/>
                  </a:lnTo>
                  <a:lnTo>
                    <a:pt x="1330687" y="6185"/>
                  </a:lnTo>
                  <a:lnTo>
                    <a:pt x="1302035" y="0"/>
                  </a:lnTo>
                  <a:close/>
                </a:path>
              </a:pathLst>
            </a:custGeom>
            <a:solidFill>
              <a:srgbClr val="F89D1A">
                <a:alpha val="71763"/>
              </a:srgbClr>
            </a:solidFill>
          </p:spPr>
          <p:txBody>
            <a:bodyPr wrap="square" lIns="0" tIns="0" rIns="0" bIns="0" rtlCol="0"/>
            <a:lstStyle/>
            <a:p>
              <a:endParaRPr sz="2700"/>
            </a:p>
          </p:txBody>
        </p:sp>
        <p:pic>
          <p:nvPicPr>
            <p:cNvPr id="8" name="object 8"/>
            <p:cNvPicPr/>
            <p:nvPr/>
          </p:nvPicPr>
          <p:blipFill>
            <a:blip r:embed="rId3" cstate="print"/>
            <a:stretch>
              <a:fillRect/>
            </a:stretch>
          </p:blipFill>
          <p:spPr>
            <a:xfrm>
              <a:off x="1359734" y="1345807"/>
              <a:ext cx="125579" cy="125083"/>
            </a:xfrm>
            <a:prstGeom prst="rect">
              <a:avLst/>
            </a:prstGeom>
          </p:spPr>
        </p:pic>
      </p:grpSp>
      <p:grpSp>
        <p:nvGrpSpPr>
          <p:cNvPr id="9" name="object 9"/>
          <p:cNvGrpSpPr/>
          <p:nvPr/>
        </p:nvGrpSpPr>
        <p:grpSpPr>
          <a:xfrm>
            <a:off x="253699" y="3900582"/>
            <a:ext cx="1934528" cy="266700"/>
            <a:chOff x="169132" y="2600388"/>
            <a:chExt cx="1289685" cy="177800"/>
          </a:xfrm>
        </p:grpSpPr>
        <p:sp>
          <p:nvSpPr>
            <p:cNvPr id="10" name="object 10"/>
            <p:cNvSpPr/>
            <p:nvPr/>
          </p:nvSpPr>
          <p:spPr>
            <a:xfrm>
              <a:off x="169132" y="2600388"/>
              <a:ext cx="1285240" cy="156845"/>
            </a:xfrm>
            <a:custGeom>
              <a:avLst/>
              <a:gdLst/>
              <a:ahLst/>
              <a:cxnLst/>
              <a:rect l="l" t="t" r="r" b="b"/>
              <a:pathLst>
                <a:path w="1285240" h="156844">
                  <a:moveTo>
                    <a:pt x="1211467" y="0"/>
                  </a:moveTo>
                  <a:lnTo>
                    <a:pt x="73721" y="0"/>
                  </a:lnTo>
                  <a:lnTo>
                    <a:pt x="45089" y="6177"/>
                  </a:lnTo>
                  <a:lnTo>
                    <a:pt x="21648" y="23006"/>
                  </a:lnTo>
                  <a:lnTo>
                    <a:pt x="5814" y="47930"/>
                  </a:lnTo>
                  <a:lnTo>
                    <a:pt x="0" y="78393"/>
                  </a:lnTo>
                  <a:lnTo>
                    <a:pt x="5814" y="108832"/>
                  </a:lnTo>
                  <a:lnTo>
                    <a:pt x="21648" y="133758"/>
                  </a:lnTo>
                  <a:lnTo>
                    <a:pt x="45089" y="150600"/>
                  </a:lnTo>
                  <a:lnTo>
                    <a:pt x="73721" y="156786"/>
                  </a:lnTo>
                  <a:lnTo>
                    <a:pt x="1211467" y="156786"/>
                  </a:lnTo>
                  <a:lnTo>
                    <a:pt x="1240097" y="150600"/>
                  </a:lnTo>
                  <a:lnTo>
                    <a:pt x="1263553" y="133758"/>
                  </a:lnTo>
                  <a:lnTo>
                    <a:pt x="1279408" y="108832"/>
                  </a:lnTo>
                  <a:lnTo>
                    <a:pt x="1285233" y="78393"/>
                  </a:lnTo>
                  <a:lnTo>
                    <a:pt x="1279416" y="47930"/>
                  </a:lnTo>
                  <a:lnTo>
                    <a:pt x="1263573" y="23006"/>
                  </a:lnTo>
                  <a:lnTo>
                    <a:pt x="1240119" y="6177"/>
                  </a:lnTo>
                  <a:lnTo>
                    <a:pt x="1211467" y="0"/>
                  </a:lnTo>
                  <a:close/>
                </a:path>
              </a:pathLst>
            </a:custGeom>
            <a:solidFill>
              <a:srgbClr val="F89D1A">
                <a:alpha val="71763"/>
              </a:srgbClr>
            </a:solidFill>
          </p:spPr>
          <p:txBody>
            <a:bodyPr wrap="square" lIns="0" tIns="0" rIns="0" bIns="0" rtlCol="0"/>
            <a:lstStyle/>
            <a:p>
              <a:endParaRPr sz="2700"/>
            </a:p>
          </p:txBody>
        </p:sp>
        <p:sp>
          <p:nvSpPr>
            <p:cNvPr id="11" name="object 11"/>
            <p:cNvSpPr/>
            <p:nvPr/>
          </p:nvSpPr>
          <p:spPr>
            <a:xfrm>
              <a:off x="199233" y="2773833"/>
              <a:ext cx="1255395" cy="0"/>
            </a:xfrm>
            <a:custGeom>
              <a:avLst/>
              <a:gdLst/>
              <a:ahLst/>
              <a:cxnLst/>
              <a:rect l="l" t="t" r="r" b="b"/>
              <a:pathLst>
                <a:path w="1255395">
                  <a:moveTo>
                    <a:pt x="1255133" y="0"/>
                  </a:moveTo>
                  <a:lnTo>
                    <a:pt x="0" y="0"/>
                  </a:lnTo>
                </a:path>
              </a:pathLst>
            </a:custGeom>
            <a:ln w="8069">
              <a:solidFill>
                <a:srgbClr val="000000"/>
              </a:solidFill>
            </a:ln>
          </p:spPr>
          <p:txBody>
            <a:bodyPr wrap="square" lIns="0" tIns="0" rIns="0" bIns="0" rtlCol="0"/>
            <a:lstStyle/>
            <a:p>
              <a:endParaRPr sz="2700"/>
            </a:p>
          </p:txBody>
        </p:sp>
      </p:grpSp>
      <p:grpSp>
        <p:nvGrpSpPr>
          <p:cNvPr id="12" name="object 12"/>
          <p:cNvGrpSpPr/>
          <p:nvPr/>
        </p:nvGrpSpPr>
        <p:grpSpPr>
          <a:xfrm>
            <a:off x="288563" y="5575980"/>
            <a:ext cx="1949768" cy="270510"/>
            <a:chOff x="192375" y="3717320"/>
            <a:chExt cx="1299845" cy="180340"/>
          </a:xfrm>
        </p:grpSpPr>
        <p:sp>
          <p:nvSpPr>
            <p:cNvPr id="13" name="object 13"/>
            <p:cNvSpPr/>
            <p:nvPr/>
          </p:nvSpPr>
          <p:spPr>
            <a:xfrm>
              <a:off x="198778" y="3717320"/>
              <a:ext cx="1289050" cy="156845"/>
            </a:xfrm>
            <a:custGeom>
              <a:avLst/>
              <a:gdLst/>
              <a:ahLst/>
              <a:cxnLst/>
              <a:rect l="l" t="t" r="r" b="b"/>
              <a:pathLst>
                <a:path w="1289050" h="156845">
                  <a:moveTo>
                    <a:pt x="1215046" y="0"/>
                  </a:moveTo>
                  <a:lnTo>
                    <a:pt x="73723" y="0"/>
                  </a:lnTo>
                  <a:lnTo>
                    <a:pt x="45089" y="6186"/>
                  </a:lnTo>
                  <a:lnTo>
                    <a:pt x="21648" y="23035"/>
                  </a:lnTo>
                  <a:lnTo>
                    <a:pt x="5814" y="47978"/>
                  </a:lnTo>
                  <a:lnTo>
                    <a:pt x="0" y="78450"/>
                  </a:lnTo>
                  <a:lnTo>
                    <a:pt x="5814" y="108889"/>
                  </a:lnTo>
                  <a:lnTo>
                    <a:pt x="21648" y="133816"/>
                  </a:lnTo>
                  <a:lnTo>
                    <a:pt x="45089" y="150658"/>
                  </a:lnTo>
                  <a:lnTo>
                    <a:pt x="73723" y="156844"/>
                  </a:lnTo>
                  <a:lnTo>
                    <a:pt x="1215046" y="156844"/>
                  </a:lnTo>
                  <a:lnTo>
                    <a:pt x="1243660" y="150658"/>
                  </a:lnTo>
                  <a:lnTo>
                    <a:pt x="1267091" y="133816"/>
                  </a:lnTo>
                  <a:lnTo>
                    <a:pt x="1282941" y="108889"/>
                  </a:lnTo>
                  <a:lnTo>
                    <a:pt x="1288811" y="78450"/>
                  </a:lnTo>
                  <a:lnTo>
                    <a:pt x="1282994" y="47978"/>
                  </a:lnTo>
                  <a:lnTo>
                    <a:pt x="1267152" y="23035"/>
                  </a:lnTo>
                  <a:lnTo>
                    <a:pt x="1243698" y="6186"/>
                  </a:lnTo>
                  <a:lnTo>
                    <a:pt x="1215046" y="0"/>
                  </a:lnTo>
                  <a:close/>
                </a:path>
              </a:pathLst>
            </a:custGeom>
            <a:solidFill>
              <a:srgbClr val="F89D1A">
                <a:alpha val="71763"/>
              </a:srgbClr>
            </a:solidFill>
          </p:spPr>
          <p:txBody>
            <a:bodyPr wrap="square" lIns="0" tIns="0" rIns="0" bIns="0" rtlCol="0"/>
            <a:lstStyle/>
            <a:p>
              <a:endParaRPr sz="2700"/>
            </a:p>
          </p:txBody>
        </p:sp>
        <p:sp>
          <p:nvSpPr>
            <p:cNvPr id="14" name="object 14"/>
            <p:cNvSpPr/>
            <p:nvPr/>
          </p:nvSpPr>
          <p:spPr>
            <a:xfrm>
              <a:off x="196502" y="3893532"/>
              <a:ext cx="1291590" cy="0"/>
            </a:xfrm>
            <a:custGeom>
              <a:avLst/>
              <a:gdLst/>
              <a:ahLst/>
              <a:cxnLst/>
              <a:rect l="l" t="t" r="r" b="b"/>
              <a:pathLst>
                <a:path w="1291590">
                  <a:moveTo>
                    <a:pt x="1290978" y="0"/>
                  </a:moveTo>
                  <a:lnTo>
                    <a:pt x="0" y="0"/>
                  </a:lnTo>
                </a:path>
              </a:pathLst>
            </a:custGeom>
            <a:ln w="8069">
              <a:solidFill>
                <a:srgbClr val="000000"/>
              </a:solidFill>
            </a:ln>
          </p:spPr>
          <p:txBody>
            <a:bodyPr wrap="square" lIns="0" tIns="0" rIns="0" bIns="0" rtlCol="0"/>
            <a:lstStyle/>
            <a:p>
              <a:endParaRPr sz="2700"/>
            </a:p>
          </p:txBody>
        </p:sp>
      </p:grpSp>
      <p:grpSp>
        <p:nvGrpSpPr>
          <p:cNvPr id="15" name="object 15"/>
          <p:cNvGrpSpPr/>
          <p:nvPr/>
        </p:nvGrpSpPr>
        <p:grpSpPr>
          <a:xfrm>
            <a:off x="273593" y="6794507"/>
            <a:ext cx="1657350" cy="274320"/>
            <a:chOff x="182395" y="4529671"/>
            <a:chExt cx="1104900" cy="182880"/>
          </a:xfrm>
        </p:grpSpPr>
        <p:sp>
          <p:nvSpPr>
            <p:cNvPr id="16" name="object 16"/>
            <p:cNvSpPr/>
            <p:nvPr/>
          </p:nvSpPr>
          <p:spPr>
            <a:xfrm>
              <a:off x="182395" y="4529671"/>
              <a:ext cx="1101090" cy="156845"/>
            </a:xfrm>
            <a:custGeom>
              <a:avLst/>
              <a:gdLst/>
              <a:ahLst/>
              <a:cxnLst/>
              <a:rect l="l" t="t" r="r" b="b"/>
              <a:pathLst>
                <a:path w="1101090" h="156845">
                  <a:moveTo>
                    <a:pt x="1027044" y="0"/>
                  </a:moveTo>
                  <a:lnTo>
                    <a:pt x="73721" y="0"/>
                  </a:lnTo>
                  <a:lnTo>
                    <a:pt x="45089" y="6185"/>
                  </a:lnTo>
                  <a:lnTo>
                    <a:pt x="21648" y="23028"/>
                  </a:lnTo>
                  <a:lnTo>
                    <a:pt x="5814" y="47954"/>
                  </a:lnTo>
                  <a:lnTo>
                    <a:pt x="0" y="78393"/>
                  </a:lnTo>
                  <a:lnTo>
                    <a:pt x="5814" y="108865"/>
                  </a:lnTo>
                  <a:lnTo>
                    <a:pt x="21648" y="133809"/>
                  </a:lnTo>
                  <a:lnTo>
                    <a:pt x="45089" y="150657"/>
                  </a:lnTo>
                  <a:lnTo>
                    <a:pt x="73721" y="156844"/>
                  </a:lnTo>
                  <a:lnTo>
                    <a:pt x="1027044" y="156844"/>
                  </a:lnTo>
                  <a:lnTo>
                    <a:pt x="1055641" y="150657"/>
                  </a:lnTo>
                  <a:lnTo>
                    <a:pt x="1079082" y="133809"/>
                  </a:lnTo>
                  <a:lnTo>
                    <a:pt x="1094931" y="108865"/>
                  </a:lnTo>
                  <a:lnTo>
                    <a:pt x="1100755" y="78393"/>
                  </a:lnTo>
                  <a:lnTo>
                    <a:pt x="1094946" y="47954"/>
                  </a:lnTo>
                  <a:lnTo>
                    <a:pt x="1079122" y="23028"/>
                  </a:lnTo>
                  <a:lnTo>
                    <a:pt x="1055687" y="6185"/>
                  </a:lnTo>
                  <a:lnTo>
                    <a:pt x="1027044" y="0"/>
                  </a:lnTo>
                  <a:close/>
                </a:path>
              </a:pathLst>
            </a:custGeom>
            <a:solidFill>
              <a:srgbClr val="F89D1A">
                <a:alpha val="71763"/>
              </a:srgbClr>
            </a:solidFill>
          </p:spPr>
          <p:txBody>
            <a:bodyPr wrap="square" lIns="0" tIns="0" rIns="0" bIns="0" rtlCol="0"/>
            <a:lstStyle/>
            <a:p>
              <a:endParaRPr sz="2700"/>
            </a:p>
          </p:txBody>
        </p:sp>
        <p:sp>
          <p:nvSpPr>
            <p:cNvPr id="17" name="object 17"/>
            <p:cNvSpPr/>
            <p:nvPr/>
          </p:nvSpPr>
          <p:spPr>
            <a:xfrm>
              <a:off x="206904" y="4707959"/>
              <a:ext cx="1076325" cy="0"/>
            </a:xfrm>
            <a:custGeom>
              <a:avLst/>
              <a:gdLst/>
              <a:ahLst/>
              <a:cxnLst/>
              <a:rect l="l" t="t" r="r" b="b"/>
              <a:pathLst>
                <a:path w="1076325">
                  <a:moveTo>
                    <a:pt x="1076246" y="0"/>
                  </a:moveTo>
                  <a:lnTo>
                    <a:pt x="0" y="0"/>
                  </a:lnTo>
                </a:path>
              </a:pathLst>
            </a:custGeom>
            <a:ln w="8069">
              <a:solidFill>
                <a:srgbClr val="000000"/>
              </a:solidFill>
            </a:ln>
          </p:spPr>
          <p:txBody>
            <a:bodyPr wrap="square" lIns="0" tIns="0" rIns="0" bIns="0" rtlCol="0"/>
            <a:lstStyle/>
            <a:p>
              <a:endParaRPr sz="2700"/>
            </a:p>
          </p:txBody>
        </p:sp>
      </p:grpSp>
      <p:grpSp>
        <p:nvGrpSpPr>
          <p:cNvPr id="18" name="object 18"/>
          <p:cNvGrpSpPr/>
          <p:nvPr/>
        </p:nvGrpSpPr>
        <p:grpSpPr>
          <a:xfrm>
            <a:off x="324546" y="7987614"/>
            <a:ext cx="1655445" cy="268605"/>
            <a:chOff x="216364" y="5325076"/>
            <a:chExt cx="1103630" cy="179070"/>
          </a:xfrm>
        </p:grpSpPr>
        <p:sp>
          <p:nvSpPr>
            <p:cNvPr id="19" name="object 19"/>
            <p:cNvSpPr/>
            <p:nvPr/>
          </p:nvSpPr>
          <p:spPr>
            <a:xfrm>
              <a:off x="217435" y="5325076"/>
              <a:ext cx="1098550" cy="156845"/>
            </a:xfrm>
            <a:custGeom>
              <a:avLst/>
              <a:gdLst/>
              <a:ahLst/>
              <a:cxnLst/>
              <a:rect l="l" t="t" r="r" b="b"/>
              <a:pathLst>
                <a:path w="1098550" h="156845">
                  <a:moveTo>
                    <a:pt x="1024577" y="0"/>
                  </a:moveTo>
                  <a:lnTo>
                    <a:pt x="73721" y="0"/>
                  </a:lnTo>
                  <a:lnTo>
                    <a:pt x="45090" y="6185"/>
                  </a:lnTo>
                  <a:lnTo>
                    <a:pt x="21649" y="23028"/>
                  </a:lnTo>
                  <a:lnTo>
                    <a:pt x="5814" y="47954"/>
                  </a:lnTo>
                  <a:lnTo>
                    <a:pt x="0" y="78393"/>
                  </a:lnTo>
                  <a:lnTo>
                    <a:pt x="5814" y="108865"/>
                  </a:lnTo>
                  <a:lnTo>
                    <a:pt x="21649" y="133809"/>
                  </a:lnTo>
                  <a:lnTo>
                    <a:pt x="45090" y="150657"/>
                  </a:lnTo>
                  <a:lnTo>
                    <a:pt x="73721" y="156844"/>
                  </a:lnTo>
                  <a:lnTo>
                    <a:pt x="1024632" y="156844"/>
                  </a:lnTo>
                  <a:lnTo>
                    <a:pt x="1053282" y="150649"/>
                  </a:lnTo>
                  <a:lnTo>
                    <a:pt x="1076724" y="133787"/>
                  </a:lnTo>
                  <a:lnTo>
                    <a:pt x="1092534" y="108841"/>
                  </a:lnTo>
                  <a:lnTo>
                    <a:pt x="1098289" y="78393"/>
                  </a:lnTo>
                  <a:lnTo>
                    <a:pt x="1092480" y="47954"/>
                  </a:lnTo>
                  <a:lnTo>
                    <a:pt x="1076656" y="23028"/>
                  </a:lnTo>
                  <a:lnTo>
                    <a:pt x="1053221" y="6185"/>
                  </a:lnTo>
                  <a:lnTo>
                    <a:pt x="1024577" y="0"/>
                  </a:lnTo>
                  <a:close/>
                </a:path>
              </a:pathLst>
            </a:custGeom>
            <a:solidFill>
              <a:srgbClr val="F89D1A">
                <a:alpha val="71763"/>
              </a:srgbClr>
            </a:solidFill>
          </p:spPr>
          <p:txBody>
            <a:bodyPr wrap="square" lIns="0" tIns="0" rIns="0" bIns="0" rtlCol="0"/>
            <a:lstStyle/>
            <a:p>
              <a:endParaRPr sz="2700"/>
            </a:p>
          </p:txBody>
        </p:sp>
        <p:sp>
          <p:nvSpPr>
            <p:cNvPr id="20" name="object 20"/>
            <p:cNvSpPr/>
            <p:nvPr/>
          </p:nvSpPr>
          <p:spPr>
            <a:xfrm>
              <a:off x="220492" y="5499731"/>
              <a:ext cx="1095375" cy="0"/>
            </a:xfrm>
            <a:custGeom>
              <a:avLst/>
              <a:gdLst/>
              <a:ahLst/>
              <a:cxnLst/>
              <a:rect l="l" t="t" r="r" b="b"/>
              <a:pathLst>
                <a:path w="1095375">
                  <a:moveTo>
                    <a:pt x="1095340" y="0"/>
                  </a:moveTo>
                  <a:lnTo>
                    <a:pt x="0" y="0"/>
                  </a:lnTo>
                </a:path>
              </a:pathLst>
            </a:custGeom>
            <a:ln w="8069">
              <a:solidFill>
                <a:srgbClr val="000000"/>
              </a:solidFill>
            </a:ln>
          </p:spPr>
          <p:txBody>
            <a:bodyPr wrap="square" lIns="0" tIns="0" rIns="0" bIns="0" rtlCol="0"/>
            <a:lstStyle/>
            <a:p>
              <a:endParaRPr sz="2700"/>
            </a:p>
          </p:txBody>
        </p:sp>
      </p:grpSp>
      <p:grpSp>
        <p:nvGrpSpPr>
          <p:cNvPr id="21" name="object 21"/>
          <p:cNvGrpSpPr/>
          <p:nvPr/>
        </p:nvGrpSpPr>
        <p:grpSpPr>
          <a:xfrm>
            <a:off x="2402507" y="7980611"/>
            <a:ext cx="1924050" cy="269558"/>
            <a:chOff x="1601671" y="5320407"/>
            <a:chExt cx="1282700" cy="179705"/>
          </a:xfrm>
        </p:grpSpPr>
        <p:sp>
          <p:nvSpPr>
            <p:cNvPr id="22" name="object 22"/>
            <p:cNvSpPr/>
            <p:nvPr/>
          </p:nvSpPr>
          <p:spPr>
            <a:xfrm>
              <a:off x="1602817" y="5320407"/>
              <a:ext cx="1276985" cy="156845"/>
            </a:xfrm>
            <a:custGeom>
              <a:avLst/>
              <a:gdLst/>
              <a:ahLst/>
              <a:cxnLst/>
              <a:rect l="l" t="t" r="r" b="b"/>
              <a:pathLst>
                <a:path w="1276985" h="156845">
                  <a:moveTo>
                    <a:pt x="1203170" y="0"/>
                  </a:moveTo>
                  <a:lnTo>
                    <a:pt x="73765" y="0"/>
                  </a:lnTo>
                  <a:lnTo>
                    <a:pt x="45113" y="6177"/>
                  </a:lnTo>
                  <a:lnTo>
                    <a:pt x="21659" y="23006"/>
                  </a:lnTo>
                  <a:lnTo>
                    <a:pt x="5817" y="47930"/>
                  </a:lnTo>
                  <a:lnTo>
                    <a:pt x="0" y="78393"/>
                  </a:lnTo>
                  <a:lnTo>
                    <a:pt x="5817" y="108832"/>
                  </a:lnTo>
                  <a:lnTo>
                    <a:pt x="21659" y="133758"/>
                  </a:lnTo>
                  <a:lnTo>
                    <a:pt x="45113" y="150600"/>
                  </a:lnTo>
                  <a:lnTo>
                    <a:pt x="73765" y="156786"/>
                  </a:lnTo>
                  <a:lnTo>
                    <a:pt x="1203115" y="156786"/>
                  </a:lnTo>
                  <a:lnTo>
                    <a:pt x="1231761" y="150600"/>
                  </a:lnTo>
                  <a:lnTo>
                    <a:pt x="1255208" y="133758"/>
                  </a:lnTo>
                  <a:lnTo>
                    <a:pt x="1271063" y="108832"/>
                  </a:lnTo>
                  <a:lnTo>
                    <a:pt x="1276935" y="78393"/>
                  </a:lnTo>
                  <a:lnTo>
                    <a:pt x="1271118" y="47930"/>
                  </a:lnTo>
                  <a:lnTo>
                    <a:pt x="1255275" y="23006"/>
                  </a:lnTo>
                  <a:lnTo>
                    <a:pt x="1231822" y="6177"/>
                  </a:lnTo>
                  <a:lnTo>
                    <a:pt x="1203170" y="0"/>
                  </a:lnTo>
                  <a:close/>
                </a:path>
              </a:pathLst>
            </a:custGeom>
            <a:solidFill>
              <a:srgbClr val="F89D1A">
                <a:alpha val="71763"/>
              </a:srgbClr>
            </a:solidFill>
          </p:spPr>
          <p:txBody>
            <a:bodyPr wrap="square" lIns="0" tIns="0" rIns="0" bIns="0" rtlCol="0"/>
            <a:lstStyle/>
            <a:p>
              <a:endParaRPr sz="2700"/>
            </a:p>
          </p:txBody>
        </p:sp>
        <p:sp>
          <p:nvSpPr>
            <p:cNvPr id="23" name="object 23"/>
            <p:cNvSpPr/>
            <p:nvPr/>
          </p:nvSpPr>
          <p:spPr>
            <a:xfrm>
              <a:off x="1605798" y="5495927"/>
              <a:ext cx="1274445" cy="0"/>
            </a:xfrm>
            <a:custGeom>
              <a:avLst/>
              <a:gdLst/>
              <a:ahLst/>
              <a:cxnLst/>
              <a:rect l="l" t="t" r="r" b="b"/>
              <a:pathLst>
                <a:path w="1274445">
                  <a:moveTo>
                    <a:pt x="1273845" y="0"/>
                  </a:moveTo>
                  <a:lnTo>
                    <a:pt x="0" y="0"/>
                  </a:lnTo>
                </a:path>
              </a:pathLst>
            </a:custGeom>
            <a:ln w="8069">
              <a:solidFill>
                <a:srgbClr val="000000"/>
              </a:solidFill>
            </a:ln>
          </p:spPr>
          <p:txBody>
            <a:bodyPr wrap="square" lIns="0" tIns="0" rIns="0" bIns="0" rtlCol="0"/>
            <a:lstStyle/>
            <a:p>
              <a:endParaRPr sz="2700"/>
            </a:p>
          </p:txBody>
        </p:sp>
      </p:grpSp>
      <p:grpSp>
        <p:nvGrpSpPr>
          <p:cNvPr id="24" name="object 24"/>
          <p:cNvGrpSpPr/>
          <p:nvPr/>
        </p:nvGrpSpPr>
        <p:grpSpPr>
          <a:xfrm>
            <a:off x="4448476" y="7984588"/>
            <a:ext cx="1818323" cy="265748"/>
            <a:chOff x="2965650" y="5323058"/>
            <a:chExt cx="1212215" cy="177165"/>
          </a:xfrm>
        </p:grpSpPr>
        <p:sp>
          <p:nvSpPr>
            <p:cNvPr id="25" name="object 25"/>
            <p:cNvSpPr/>
            <p:nvPr/>
          </p:nvSpPr>
          <p:spPr>
            <a:xfrm>
              <a:off x="2965984" y="5323058"/>
              <a:ext cx="1211580" cy="156845"/>
            </a:xfrm>
            <a:custGeom>
              <a:avLst/>
              <a:gdLst/>
              <a:ahLst/>
              <a:cxnLst/>
              <a:rect l="l" t="t" r="r" b="b"/>
              <a:pathLst>
                <a:path w="1211579" h="156845">
                  <a:moveTo>
                    <a:pt x="1137697" y="0"/>
                  </a:moveTo>
                  <a:lnTo>
                    <a:pt x="73711" y="0"/>
                  </a:lnTo>
                  <a:lnTo>
                    <a:pt x="45090" y="6186"/>
                  </a:lnTo>
                  <a:lnTo>
                    <a:pt x="21652" y="23035"/>
                  </a:lnTo>
                  <a:lnTo>
                    <a:pt x="5816" y="47978"/>
                  </a:lnTo>
                  <a:lnTo>
                    <a:pt x="0" y="78450"/>
                  </a:lnTo>
                  <a:lnTo>
                    <a:pt x="5816" y="108889"/>
                  </a:lnTo>
                  <a:lnTo>
                    <a:pt x="21652" y="133816"/>
                  </a:lnTo>
                  <a:lnTo>
                    <a:pt x="45090" y="150658"/>
                  </a:lnTo>
                  <a:lnTo>
                    <a:pt x="73711" y="156844"/>
                  </a:lnTo>
                  <a:lnTo>
                    <a:pt x="1137697" y="156844"/>
                  </a:lnTo>
                  <a:lnTo>
                    <a:pt x="1166349" y="150658"/>
                  </a:lnTo>
                  <a:lnTo>
                    <a:pt x="1189803" y="133816"/>
                  </a:lnTo>
                  <a:lnTo>
                    <a:pt x="1205645" y="108889"/>
                  </a:lnTo>
                  <a:lnTo>
                    <a:pt x="1211462" y="78450"/>
                  </a:lnTo>
                  <a:lnTo>
                    <a:pt x="1205645" y="47978"/>
                  </a:lnTo>
                  <a:lnTo>
                    <a:pt x="1189803" y="23035"/>
                  </a:lnTo>
                  <a:lnTo>
                    <a:pt x="1166349" y="6186"/>
                  </a:lnTo>
                  <a:lnTo>
                    <a:pt x="1137697" y="0"/>
                  </a:lnTo>
                  <a:close/>
                </a:path>
              </a:pathLst>
            </a:custGeom>
            <a:solidFill>
              <a:srgbClr val="F89D1A">
                <a:alpha val="71763"/>
              </a:srgbClr>
            </a:solidFill>
          </p:spPr>
          <p:txBody>
            <a:bodyPr wrap="square" lIns="0" tIns="0" rIns="0" bIns="0" rtlCol="0"/>
            <a:lstStyle/>
            <a:p>
              <a:endParaRPr sz="2700"/>
            </a:p>
          </p:txBody>
        </p:sp>
        <p:sp>
          <p:nvSpPr>
            <p:cNvPr id="26" name="object 26"/>
            <p:cNvSpPr/>
            <p:nvPr/>
          </p:nvSpPr>
          <p:spPr>
            <a:xfrm>
              <a:off x="2969778" y="5495927"/>
              <a:ext cx="1201420" cy="0"/>
            </a:xfrm>
            <a:custGeom>
              <a:avLst/>
              <a:gdLst/>
              <a:ahLst/>
              <a:cxnLst/>
              <a:rect l="l" t="t" r="r" b="b"/>
              <a:pathLst>
                <a:path w="1201420">
                  <a:moveTo>
                    <a:pt x="1201056" y="0"/>
                  </a:moveTo>
                  <a:lnTo>
                    <a:pt x="0" y="0"/>
                  </a:lnTo>
                </a:path>
              </a:pathLst>
            </a:custGeom>
            <a:ln w="8069">
              <a:solidFill>
                <a:srgbClr val="000000"/>
              </a:solidFill>
            </a:ln>
          </p:spPr>
          <p:txBody>
            <a:bodyPr wrap="square" lIns="0" tIns="0" rIns="0" bIns="0" rtlCol="0"/>
            <a:lstStyle/>
            <a:p>
              <a:endParaRPr sz="2700"/>
            </a:p>
          </p:txBody>
        </p:sp>
      </p:grpSp>
      <p:grpSp>
        <p:nvGrpSpPr>
          <p:cNvPr id="27" name="object 27"/>
          <p:cNvGrpSpPr/>
          <p:nvPr/>
        </p:nvGrpSpPr>
        <p:grpSpPr>
          <a:xfrm>
            <a:off x="8080925" y="7982340"/>
            <a:ext cx="1849755" cy="266700"/>
            <a:chOff x="5387283" y="5321560"/>
            <a:chExt cx="1233170" cy="177800"/>
          </a:xfrm>
        </p:grpSpPr>
        <p:sp>
          <p:nvSpPr>
            <p:cNvPr id="28" name="object 28"/>
            <p:cNvSpPr/>
            <p:nvPr/>
          </p:nvSpPr>
          <p:spPr>
            <a:xfrm>
              <a:off x="5387283" y="5321560"/>
              <a:ext cx="1229360" cy="156845"/>
            </a:xfrm>
            <a:custGeom>
              <a:avLst/>
              <a:gdLst/>
              <a:ahLst/>
              <a:cxnLst/>
              <a:rect l="l" t="t" r="r" b="b"/>
              <a:pathLst>
                <a:path w="1229359" h="156845">
                  <a:moveTo>
                    <a:pt x="1155041" y="0"/>
                  </a:moveTo>
                  <a:lnTo>
                    <a:pt x="73711" y="0"/>
                  </a:lnTo>
                  <a:lnTo>
                    <a:pt x="45090" y="6185"/>
                  </a:lnTo>
                  <a:lnTo>
                    <a:pt x="21652" y="23028"/>
                  </a:lnTo>
                  <a:lnTo>
                    <a:pt x="5816" y="47954"/>
                  </a:lnTo>
                  <a:lnTo>
                    <a:pt x="0" y="78393"/>
                  </a:lnTo>
                  <a:lnTo>
                    <a:pt x="5816" y="108856"/>
                  </a:lnTo>
                  <a:lnTo>
                    <a:pt x="21652" y="133780"/>
                  </a:lnTo>
                  <a:lnTo>
                    <a:pt x="45090" y="150609"/>
                  </a:lnTo>
                  <a:lnTo>
                    <a:pt x="73711" y="156786"/>
                  </a:lnTo>
                  <a:lnTo>
                    <a:pt x="1155041" y="156786"/>
                  </a:lnTo>
                  <a:lnTo>
                    <a:pt x="1183707" y="150600"/>
                  </a:lnTo>
                  <a:lnTo>
                    <a:pt x="1207140" y="133758"/>
                  </a:lnTo>
                  <a:lnTo>
                    <a:pt x="1222951" y="108832"/>
                  </a:lnTo>
                  <a:lnTo>
                    <a:pt x="1228752" y="78393"/>
                  </a:lnTo>
                  <a:lnTo>
                    <a:pt x="1222951" y="47954"/>
                  </a:lnTo>
                  <a:lnTo>
                    <a:pt x="1207140" y="23028"/>
                  </a:lnTo>
                  <a:lnTo>
                    <a:pt x="1183707" y="6185"/>
                  </a:lnTo>
                  <a:lnTo>
                    <a:pt x="1155041" y="0"/>
                  </a:lnTo>
                  <a:close/>
                </a:path>
              </a:pathLst>
            </a:custGeom>
            <a:solidFill>
              <a:srgbClr val="F89D1A">
                <a:alpha val="71763"/>
              </a:srgbClr>
            </a:solidFill>
          </p:spPr>
          <p:txBody>
            <a:bodyPr wrap="square" lIns="0" tIns="0" rIns="0" bIns="0" rtlCol="0"/>
            <a:lstStyle/>
            <a:p>
              <a:endParaRPr sz="2700"/>
            </a:p>
          </p:txBody>
        </p:sp>
        <p:sp>
          <p:nvSpPr>
            <p:cNvPr id="29" name="object 29"/>
            <p:cNvSpPr/>
            <p:nvPr/>
          </p:nvSpPr>
          <p:spPr>
            <a:xfrm>
              <a:off x="5396822" y="5494832"/>
              <a:ext cx="1219835" cy="0"/>
            </a:xfrm>
            <a:custGeom>
              <a:avLst/>
              <a:gdLst/>
              <a:ahLst/>
              <a:cxnLst/>
              <a:rect l="l" t="t" r="r" b="b"/>
              <a:pathLst>
                <a:path w="1219834">
                  <a:moveTo>
                    <a:pt x="1219213" y="0"/>
                  </a:moveTo>
                  <a:lnTo>
                    <a:pt x="0" y="0"/>
                  </a:lnTo>
                </a:path>
              </a:pathLst>
            </a:custGeom>
            <a:ln w="8069">
              <a:solidFill>
                <a:srgbClr val="000000"/>
              </a:solidFill>
            </a:ln>
          </p:spPr>
          <p:txBody>
            <a:bodyPr wrap="square" lIns="0" tIns="0" rIns="0" bIns="0" rtlCol="0"/>
            <a:lstStyle/>
            <a:p>
              <a:endParaRPr sz="2700"/>
            </a:p>
          </p:txBody>
        </p:sp>
      </p:grpSp>
      <p:grpSp>
        <p:nvGrpSpPr>
          <p:cNvPr id="30" name="object 30"/>
          <p:cNvGrpSpPr/>
          <p:nvPr/>
        </p:nvGrpSpPr>
        <p:grpSpPr>
          <a:xfrm>
            <a:off x="6417060" y="7984588"/>
            <a:ext cx="1527810" cy="263843"/>
            <a:chOff x="4278040" y="5323058"/>
            <a:chExt cx="1018540" cy="175895"/>
          </a:xfrm>
        </p:grpSpPr>
        <p:sp>
          <p:nvSpPr>
            <p:cNvPr id="31" name="object 31"/>
            <p:cNvSpPr/>
            <p:nvPr/>
          </p:nvSpPr>
          <p:spPr>
            <a:xfrm>
              <a:off x="4278040" y="5323058"/>
              <a:ext cx="1016000" cy="156845"/>
            </a:xfrm>
            <a:custGeom>
              <a:avLst/>
              <a:gdLst/>
              <a:ahLst/>
              <a:cxnLst/>
              <a:rect l="l" t="t" r="r" b="b"/>
              <a:pathLst>
                <a:path w="1016000" h="156845">
                  <a:moveTo>
                    <a:pt x="942037" y="0"/>
                  </a:moveTo>
                  <a:lnTo>
                    <a:pt x="73765" y="0"/>
                  </a:lnTo>
                  <a:lnTo>
                    <a:pt x="45113" y="6186"/>
                  </a:lnTo>
                  <a:lnTo>
                    <a:pt x="21659" y="23035"/>
                  </a:lnTo>
                  <a:lnTo>
                    <a:pt x="5817" y="47978"/>
                  </a:lnTo>
                  <a:lnTo>
                    <a:pt x="0" y="78450"/>
                  </a:lnTo>
                  <a:lnTo>
                    <a:pt x="5817" y="108889"/>
                  </a:lnTo>
                  <a:lnTo>
                    <a:pt x="21659" y="133816"/>
                  </a:lnTo>
                  <a:lnTo>
                    <a:pt x="45113" y="150658"/>
                  </a:lnTo>
                  <a:lnTo>
                    <a:pt x="73765" y="156844"/>
                  </a:lnTo>
                  <a:lnTo>
                    <a:pt x="942037" y="156844"/>
                  </a:lnTo>
                  <a:lnTo>
                    <a:pt x="970681" y="150658"/>
                  </a:lnTo>
                  <a:lnTo>
                    <a:pt x="994116" y="133816"/>
                  </a:lnTo>
                  <a:lnTo>
                    <a:pt x="1009940" y="108889"/>
                  </a:lnTo>
                  <a:lnTo>
                    <a:pt x="1015748" y="78450"/>
                  </a:lnTo>
                  <a:lnTo>
                    <a:pt x="1009940" y="47978"/>
                  </a:lnTo>
                  <a:lnTo>
                    <a:pt x="994116" y="23035"/>
                  </a:lnTo>
                  <a:lnTo>
                    <a:pt x="970681" y="6186"/>
                  </a:lnTo>
                  <a:lnTo>
                    <a:pt x="942037" y="0"/>
                  </a:lnTo>
                  <a:close/>
                </a:path>
              </a:pathLst>
            </a:custGeom>
            <a:solidFill>
              <a:srgbClr val="F89D1A">
                <a:alpha val="71763"/>
              </a:srgbClr>
            </a:solidFill>
          </p:spPr>
          <p:txBody>
            <a:bodyPr wrap="square" lIns="0" tIns="0" rIns="0" bIns="0" rtlCol="0"/>
            <a:lstStyle/>
            <a:p>
              <a:endParaRPr sz="2700"/>
            </a:p>
          </p:txBody>
        </p:sp>
        <p:sp>
          <p:nvSpPr>
            <p:cNvPr id="32" name="object 32"/>
            <p:cNvSpPr/>
            <p:nvPr/>
          </p:nvSpPr>
          <p:spPr>
            <a:xfrm>
              <a:off x="4294463" y="5494774"/>
              <a:ext cx="998219" cy="0"/>
            </a:xfrm>
            <a:custGeom>
              <a:avLst/>
              <a:gdLst/>
              <a:ahLst/>
              <a:cxnLst/>
              <a:rect l="l" t="t" r="r" b="b"/>
              <a:pathLst>
                <a:path w="998220">
                  <a:moveTo>
                    <a:pt x="997971" y="0"/>
                  </a:moveTo>
                  <a:lnTo>
                    <a:pt x="0" y="0"/>
                  </a:lnTo>
                </a:path>
              </a:pathLst>
            </a:custGeom>
            <a:ln w="8069">
              <a:solidFill>
                <a:srgbClr val="000000"/>
              </a:solidFill>
            </a:ln>
          </p:spPr>
          <p:txBody>
            <a:bodyPr wrap="square" lIns="0" tIns="0" rIns="0" bIns="0" rtlCol="0"/>
            <a:lstStyle/>
            <a:p>
              <a:endParaRPr sz="2700"/>
            </a:p>
          </p:txBody>
        </p:sp>
      </p:grpSp>
      <p:grpSp>
        <p:nvGrpSpPr>
          <p:cNvPr id="33" name="object 33"/>
          <p:cNvGrpSpPr/>
          <p:nvPr/>
        </p:nvGrpSpPr>
        <p:grpSpPr>
          <a:xfrm>
            <a:off x="10135430" y="7982341"/>
            <a:ext cx="1635443" cy="267653"/>
            <a:chOff x="6756953" y="5321560"/>
            <a:chExt cx="1090295" cy="178435"/>
          </a:xfrm>
        </p:grpSpPr>
        <p:sp>
          <p:nvSpPr>
            <p:cNvPr id="34" name="object 34"/>
            <p:cNvSpPr/>
            <p:nvPr/>
          </p:nvSpPr>
          <p:spPr>
            <a:xfrm>
              <a:off x="6756953" y="5321560"/>
              <a:ext cx="1085850" cy="156845"/>
            </a:xfrm>
            <a:custGeom>
              <a:avLst/>
              <a:gdLst/>
              <a:ahLst/>
              <a:cxnLst/>
              <a:rect l="l" t="t" r="r" b="b"/>
              <a:pathLst>
                <a:path w="1085850" h="156845">
                  <a:moveTo>
                    <a:pt x="1011900" y="0"/>
                  </a:moveTo>
                  <a:lnTo>
                    <a:pt x="73711" y="0"/>
                  </a:lnTo>
                  <a:lnTo>
                    <a:pt x="45044" y="6185"/>
                  </a:lnTo>
                  <a:lnTo>
                    <a:pt x="21611" y="23028"/>
                  </a:lnTo>
                  <a:lnTo>
                    <a:pt x="5801" y="47954"/>
                  </a:lnTo>
                  <a:lnTo>
                    <a:pt x="0" y="78393"/>
                  </a:lnTo>
                  <a:lnTo>
                    <a:pt x="5801" y="108856"/>
                  </a:lnTo>
                  <a:lnTo>
                    <a:pt x="21611" y="133780"/>
                  </a:lnTo>
                  <a:lnTo>
                    <a:pt x="45044" y="150609"/>
                  </a:lnTo>
                  <a:lnTo>
                    <a:pt x="73711" y="156786"/>
                  </a:lnTo>
                  <a:lnTo>
                    <a:pt x="1011900" y="156786"/>
                  </a:lnTo>
                  <a:lnTo>
                    <a:pt x="1040567" y="150600"/>
                  </a:lnTo>
                  <a:lnTo>
                    <a:pt x="1063999" y="133758"/>
                  </a:lnTo>
                  <a:lnTo>
                    <a:pt x="1079810" y="108832"/>
                  </a:lnTo>
                  <a:lnTo>
                    <a:pt x="1085611" y="78393"/>
                  </a:lnTo>
                  <a:lnTo>
                    <a:pt x="1079810" y="47954"/>
                  </a:lnTo>
                  <a:lnTo>
                    <a:pt x="1063999" y="23028"/>
                  </a:lnTo>
                  <a:lnTo>
                    <a:pt x="1040567" y="6185"/>
                  </a:lnTo>
                  <a:lnTo>
                    <a:pt x="1011900" y="0"/>
                  </a:lnTo>
                  <a:close/>
                </a:path>
              </a:pathLst>
            </a:custGeom>
            <a:solidFill>
              <a:srgbClr val="F89D1A">
                <a:alpha val="71763"/>
              </a:srgbClr>
            </a:solidFill>
          </p:spPr>
          <p:txBody>
            <a:bodyPr wrap="square" lIns="0" tIns="0" rIns="0" bIns="0" rtlCol="0"/>
            <a:lstStyle/>
            <a:p>
              <a:endParaRPr sz="2700"/>
            </a:p>
          </p:txBody>
        </p:sp>
        <p:sp>
          <p:nvSpPr>
            <p:cNvPr id="35" name="object 35"/>
            <p:cNvSpPr/>
            <p:nvPr/>
          </p:nvSpPr>
          <p:spPr>
            <a:xfrm>
              <a:off x="6778091" y="5495812"/>
              <a:ext cx="1064895" cy="0"/>
            </a:xfrm>
            <a:custGeom>
              <a:avLst/>
              <a:gdLst/>
              <a:ahLst/>
              <a:cxnLst/>
              <a:rect l="l" t="t" r="r" b="b"/>
              <a:pathLst>
                <a:path w="1064895">
                  <a:moveTo>
                    <a:pt x="1064474" y="0"/>
                  </a:moveTo>
                  <a:lnTo>
                    <a:pt x="0" y="0"/>
                  </a:lnTo>
                </a:path>
              </a:pathLst>
            </a:custGeom>
            <a:ln w="8069">
              <a:solidFill>
                <a:srgbClr val="000000"/>
              </a:solidFill>
            </a:ln>
          </p:spPr>
          <p:txBody>
            <a:bodyPr wrap="square" lIns="0" tIns="0" rIns="0" bIns="0" rtlCol="0"/>
            <a:lstStyle/>
            <a:p>
              <a:endParaRPr sz="2700"/>
            </a:p>
          </p:txBody>
        </p:sp>
      </p:grpSp>
      <p:grpSp>
        <p:nvGrpSpPr>
          <p:cNvPr id="36" name="object 36"/>
          <p:cNvGrpSpPr/>
          <p:nvPr/>
        </p:nvGrpSpPr>
        <p:grpSpPr>
          <a:xfrm>
            <a:off x="11977664" y="7968938"/>
            <a:ext cx="1913573" cy="278130"/>
            <a:chOff x="7985109" y="5312625"/>
            <a:chExt cx="1275715" cy="185420"/>
          </a:xfrm>
        </p:grpSpPr>
        <p:sp>
          <p:nvSpPr>
            <p:cNvPr id="37" name="object 37"/>
            <p:cNvSpPr/>
            <p:nvPr/>
          </p:nvSpPr>
          <p:spPr>
            <a:xfrm>
              <a:off x="7985109" y="5312625"/>
              <a:ext cx="1252220" cy="156845"/>
            </a:xfrm>
            <a:custGeom>
              <a:avLst/>
              <a:gdLst/>
              <a:ahLst/>
              <a:cxnLst/>
              <a:rect l="l" t="t" r="r" b="b"/>
              <a:pathLst>
                <a:path w="1252220" h="156845">
                  <a:moveTo>
                    <a:pt x="1178292" y="0"/>
                  </a:moveTo>
                  <a:lnTo>
                    <a:pt x="73711" y="0"/>
                  </a:lnTo>
                  <a:lnTo>
                    <a:pt x="45044" y="6186"/>
                  </a:lnTo>
                  <a:lnTo>
                    <a:pt x="21611" y="23035"/>
                  </a:lnTo>
                  <a:lnTo>
                    <a:pt x="5801" y="47978"/>
                  </a:lnTo>
                  <a:lnTo>
                    <a:pt x="0" y="78450"/>
                  </a:lnTo>
                  <a:lnTo>
                    <a:pt x="5801" y="108889"/>
                  </a:lnTo>
                  <a:lnTo>
                    <a:pt x="21611" y="133816"/>
                  </a:lnTo>
                  <a:lnTo>
                    <a:pt x="45044" y="150658"/>
                  </a:lnTo>
                  <a:lnTo>
                    <a:pt x="73711" y="156844"/>
                  </a:lnTo>
                  <a:lnTo>
                    <a:pt x="1178292" y="156844"/>
                  </a:lnTo>
                  <a:lnTo>
                    <a:pt x="1206958" y="150658"/>
                  </a:lnTo>
                  <a:lnTo>
                    <a:pt x="1230391" y="133816"/>
                  </a:lnTo>
                  <a:lnTo>
                    <a:pt x="1246202" y="108889"/>
                  </a:lnTo>
                  <a:lnTo>
                    <a:pt x="1252003" y="78450"/>
                  </a:lnTo>
                  <a:lnTo>
                    <a:pt x="1246202" y="47978"/>
                  </a:lnTo>
                  <a:lnTo>
                    <a:pt x="1230391" y="23035"/>
                  </a:lnTo>
                  <a:lnTo>
                    <a:pt x="1206958" y="6186"/>
                  </a:lnTo>
                  <a:lnTo>
                    <a:pt x="1178292" y="0"/>
                  </a:lnTo>
                  <a:close/>
                </a:path>
              </a:pathLst>
            </a:custGeom>
            <a:solidFill>
              <a:srgbClr val="F89D1A">
                <a:alpha val="71763"/>
              </a:srgbClr>
            </a:solidFill>
          </p:spPr>
          <p:txBody>
            <a:bodyPr wrap="square" lIns="0" tIns="0" rIns="0" bIns="0" rtlCol="0"/>
            <a:lstStyle/>
            <a:p>
              <a:endParaRPr sz="2700"/>
            </a:p>
          </p:txBody>
        </p:sp>
        <p:sp>
          <p:nvSpPr>
            <p:cNvPr id="38" name="object 38"/>
            <p:cNvSpPr/>
            <p:nvPr/>
          </p:nvSpPr>
          <p:spPr>
            <a:xfrm>
              <a:off x="7998659" y="5493852"/>
              <a:ext cx="1257935" cy="0"/>
            </a:xfrm>
            <a:custGeom>
              <a:avLst/>
              <a:gdLst/>
              <a:ahLst/>
              <a:cxnLst/>
              <a:rect l="l" t="t" r="r" b="b"/>
              <a:pathLst>
                <a:path w="1257934">
                  <a:moveTo>
                    <a:pt x="1257423" y="0"/>
                  </a:moveTo>
                  <a:lnTo>
                    <a:pt x="0" y="0"/>
                  </a:lnTo>
                </a:path>
              </a:pathLst>
            </a:custGeom>
            <a:ln w="8069">
              <a:solidFill>
                <a:srgbClr val="000000"/>
              </a:solidFill>
            </a:ln>
          </p:spPr>
          <p:txBody>
            <a:bodyPr wrap="square" lIns="0" tIns="0" rIns="0" bIns="0" rtlCol="0"/>
            <a:lstStyle/>
            <a:p>
              <a:endParaRPr sz="2700"/>
            </a:p>
          </p:txBody>
        </p:sp>
      </p:grpSp>
      <p:grpSp>
        <p:nvGrpSpPr>
          <p:cNvPr id="39" name="object 39"/>
          <p:cNvGrpSpPr/>
          <p:nvPr/>
        </p:nvGrpSpPr>
        <p:grpSpPr>
          <a:xfrm>
            <a:off x="11977664" y="6348703"/>
            <a:ext cx="1921193" cy="275273"/>
            <a:chOff x="7985109" y="4232468"/>
            <a:chExt cx="1280795" cy="183515"/>
          </a:xfrm>
        </p:grpSpPr>
        <p:sp>
          <p:nvSpPr>
            <p:cNvPr id="40" name="object 40"/>
            <p:cNvSpPr/>
            <p:nvPr/>
          </p:nvSpPr>
          <p:spPr>
            <a:xfrm>
              <a:off x="7985109" y="4232468"/>
              <a:ext cx="1252220" cy="156845"/>
            </a:xfrm>
            <a:custGeom>
              <a:avLst/>
              <a:gdLst/>
              <a:ahLst/>
              <a:cxnLst/>
              <a:rect l="l" t="t" r="r" b="b"/>
              <a:pathLst>
                <a:path w="1252220" h="156845">
                  <a:moveTo>
                    <a:pt x="1178292" y="0"/>
                  </a:moveTo>
                  <a:lnTo>
                    <a:pt x="73711" y="0"/>
                  </a:lnTo>
                  <a:lnTo>
                    <a:pt x="45044" y="6177"/>
                  </a:lnTo>
                  <a:lnTo>
                    <a:pt x="21611" y="23006"/>
                  </a:lnTo>
                  <a:lnTo>
                    <a:pt x="5801" y="47930"/>
                  </a:lnTo>
                  <a:lnTo>
                    <a:pt x="0" y="78393"/>
                  </a:lnTo>
                  <a:lnTo>
                    <a:pt x="5801" y="108832"/>
                  </a:lnTo>
                  <a:lnTo>
                    <a:pt x="21611" y="133758"/>
                  </a:lnTo>
                  <a:lnTo>
                    <a:pt x="45044" y="150600"/>
                  </a:lnTo>
                  <a:lnTo>
                    <a:pt x="73711" y="156786"/>
                  </a:lnTo>
                  <a:lnTo>
                    <a:pt x="1178292" y="156786"/>
                  </a:lnTo>
                  <a:lnTo>
                    <a:pt x="1206958" y="150600"/>
                  </a:lnTo>
                  <a:lnTo>
                    <a:pt x="1230391" y="133758"/>
                  </a:lnTo>
                  <a:lnTo>
                    <a:pt x="1246202" y="108832"/>
                  </a:lnTo>
                  <a:lnTo>
                    <a:pt x="1252003" y="78393"/>
                  </a:lnTo>
                  <a:lnTo>
                    <a:pt x="1246202" y="47930"/>
                  </a:lnTo>
                  <a:lnTo>
                    <a:pt x="1230391" y="23006"/>
                  </a:lnTo>
                  <a:lnTo>
                    <a:pt x="1206958" y="6177"/>
                  </a:lnTo>
                  <a:lnTo>
                    <a:pt x="1178292" y="0"/>
                  </a:lnTo>
                  <a:close/>
                </a:path>
              </a:pathLst>
            </a:custGeom>
            <a:solidFill>
              <a:srgbClr val="F89D1A">
                <a:alpha val="71763"/>
              </a:srgbClr>
            </a:solidFill>
          </p:spPr>
          <p:txBody>
            <a:bodyPr wrap="square" lIns="0" tIns="0" rIns="0" bIns="0" rtlCol="0"/>
            <a:lstStyle/>
            <a:p>
              <a:endParaRPr sz="2700"/>
            </a:p>
          </p:txBody>
        </p:sp>
        <p:sp>
          <p:nvSpPr>
            <p:cNvPr id="41" name="object 41"/>
            <p:cNvSpPr/>
            <p:nvPr/>
          </p:nvSpPr>
          <p:spPr>
            <a:xfrm>
              <a:off x="7998659" y="4411447"/>
              <a:ext cx="1263015" cy="0"/>
            </a:xfrm>
            <a:custGeom>
              <a:avLst/>
              <a:gdLst/>
              <a:ahLst/>
              <a:cxnLst/>
              <a:rect l="l" t="t" r="r" b="b"/>
              <a:pathLst>
                <a:path w="1263015">
                  <a:moveTo>
                    <a:pt x="1262843" y="0"/>
                  </a:moveTo>
                  <a:lnTo>
                    <a:pt x="0" y="0"/>
                  </a:lnTo>
                </a:path>
              </a:pathLst>
            </a:custGeom>
            <a:ln w="8069">
              <a:solidFill>
                <a:srgbClr val="000000"/>
              </a:solidFill>
            </a:ln>
          </p:spPr>
          <p:txBody>
            <a:bodyPr wrap="square" lIns="0" tIns="0" rIns="0" bIns="0" rtlCol="0"/>
            <a:lstStyle/>
            <a:p>
              <a:endParaRPr sz="2700"/>
            </a:p>
          </p:txBody>
        </p:sp>
      </p:grpSp>
      <p:grpSp>
        <p:nvGrpSpPr>
          <p:cNvPr id="42" name="object 42"/>
          <p:cNvGrpSpPr/>
          <p:nvPr/>
        </p:nvGrpSpPr>
        <p:grpSpPr>
          <a:xfrm>
            <a:off x="11977664" y="4767464"/>
            <a:ext cx="1913573" cy="276225"/>
            <a:chOff x="7985109" y="3178309"/>
            <a:chExt cx="1275715" cy="184150"/>
          </a:xfrm>
        </p:grpSpPr>
        <p:sp>
          <p:nvSpPr>
            <p:cNvPr id="43" name="object 43"/>
            <p:cNvSpPr/>
            <p:nvPr/>
          </p:nvSpPr>
          <p:spPr>
            <a:xfrm>
              <a:off x="7985109" y="3178309"/>
              <a:ext cx="1252220" cy="156845"/>
            </a:xfrm>
            <a:custGeom>
              <a:avLst/>
              <a:gdLst/>
              <a:ahLst/>
              <a:cxnLst/>
              <a:rect l="l" t="t" r="r" b="b"/>
              <a:pathLst>
                <a:path w="1252220" h="156845">
                  <a:moveTo>
                    <a:pt x="1178292" y="0"/>
                  </a:moveTo>
                  <a:lnTo>
                    <a:pt x="73711" y="0"/>
                  </a:lnTo>
                  <a:lnTo>
                    <a:pt x="45044" y="6185"/>
                  </a:lnTo>
                  <a:lnTo>
                    <a:pt x="21611" y="23028"/>
                  </a:lnTo>
                  <a:lnTo>
                    <a:pt x="5801" y="47954"/>
                  </a:lnTo>
                  <a:lnTo>
                    <a:pt x="0" y="78393"/>
                  </a:lnTo>
                  <a:lnTo>
                    <a:pt x="5801" y="108865"/>
                  </a:lnTo>
                  <a:lnTo>
                    <a:pt x="21611" y="133809"/>
                  </a:lnTo>
                  <a:lnTo>
                    <a:pt x="45044" y="150657"/>
                  </a:lnTo>
                  <a:lnTo>
                    <a:pt x="73711" y="156844"/>
                  </a:lnTo>
                  <a:lnTo>
                    <a:pt x="1178292" y="156844"/>
                  </a:lnTo>
                  <a:lnTo>
                    <a:pt x="1206958" y="150657"/>
                  </a:lnTo>
                  <a:lnTo>
                    <a:pt x="1230391" y="133809"/>
                  </a:lnTo>
                  <a:lnTo>
                    <a:pt x="1246202" y="108865"/>
                  </a:lnTo>
                  <a:lnTo>
                    <a:pt x="1252003" y="78393"/>
                  </a:lnTo>
                  <a:lnTo>
                    <a:pt x="1246202" y="47954"/>
                  </a:lnTo>
                  <a:lnTo>
                    <a:pt x="1230391" y="23028"/>
                  </a:lnTo>
                  <a:lnTo>
                    <a:pt x="1206958" y="6185"/>
                  </a:lnTo>
                  <a:lnTo>
                    <a:pt x="1178292" y="0"/>
                  </a:lnTo>
                  <a:close/>
                </a:path>
              </a:pathLst>
            </a:custGeom>
            <a:solidFill>
              <a:srgbClr val="F89D1A">
                <a:alpha val="71763"/>
              </a:srgbClr>
            </a:solidFill>
          </p:spPr>
          <p:txBody>
            <a:bodyPr wrap="square" lIns="0" tIns="0" rIns="0" bIns="0" rtlCol="0"/>
            <a:lstStyle/>
            <a:p>
              <a:endParaRPr sz="2700"/>
            </a:p>
          </p:txBody>
        </p:sp>
        <p:sp>
          <p:nvSpPr>
            <p:cNvPr id="44" name="object 44"/>
            <p:cNvSpPr/>
            <p:nvPr/>
          </p:nvSpPr>
          <p:spPr>
            <a:xfrm>
              <a:off x="7998659" y="3358037"/>
              <a:ext cx="1257935" cy="0"/>
            </a:xfrm>
            <a:custGeom>
              <a:avLst/>
              <a:gdLst/>
              <a:ahLst/>
              <a:cxnLst/>
              <a:rect l="l" t="t" r="r" b="b"/>
              <a:pathLst>
                <a:path w="1257934">
                  <a:moveTo>
                    <a:pt x="1257423" y="0"/>
                  </a:moveTo>
                  <a:lnTo>
                    <a:pt x="0" y="0"/>
                  </a:lnTo>
                </a:path>
              </a:pathLst>
            </a:custGeom>
            <a:ln w="8069">
              <a:solidFill>
                <a:srgbClr val="000000"/>
              </a:solidFill>
            </a:ln>
          </p:spPr>
          <p:txBody>
            <a:bodyPr wrap="square" lIns="0" tIns="0" rIns="0" bIns="0" rtlCol="0"/>
            <a:lstStyle/>
            <a:p>
              <a:endParaRPr sz="2700"/>
            </a:p>
          </p:txBody>
        </p:sp>
      </p:grpSp>
      <p:grpSp>
        <p:nvGrpSpPr>
          <p:cNvPr id="45" name="object 45"/>
          <p:cNvGrpSpPr/>
          <p:nvPr/>
        </p:nvGrpSpPr>
        <p:grpSpPr>
          <a:xfrm>
            <a:off x="11977664" y="3449072"/>
            <a:ext cx="1913573" cy="276225"/>
            <a:chOff x="7985109" y="2299381"/>
            <a:chExt cx="1275715" cy="184150"/>
          </a:xfrm>
        </p:grpSpPr>
        <p:sp>
          <p:nvSpPr>
            <p:cNvPr id="46" name="object 46"/>
            <p:cNvSpPr/>
            <p:nvPr/>
          </p:nvSpPr>
          <p:spPr>
            <a:xfrm>
              <a:off x="7985109" y="2299381"/>
              <a:ext cx="1252220" cy="156845"/>
            </a:xfrm>
            <a:custGeom>
              <a:avLst/>
              <a:gdLst/>
              <a:ahLst/>
              <a:cxnLst/>
              <a:rect l="l" t="t" r="r" b="b"/>
              <a:pathLst>
                <a:path w="1252220" h="156844">
                  <a:moveTo>
                    <a:pt x="1178292" y="0"/>
                  </a:moveTo>
                  <a:lnTo>
                    <a:pt x="73711" y="0"/>
                  </a:lnTo>
                  <a:lnTo>
                    <a:pt x="45044" y="6185"/>
                  </a:lnTo>
                  <a:lnTo>
                    <a:pt x="21611" y="23028"/>
                  </a:lnTo>
                  <a:lnTo>
                    <a:pt x="5801" y="47954"/>
                  </a:lnTo>
                  <a:lnTo>
                    <a:pt x="0" y="78393"/>
                  </a:lnTo>
                  <a:lnTo>
                    <a:pt x="5801" y="108865"/>
                  </a:lnTo>
                  <a:lnTo>
                    <a:pt x="21611" y="133809"/>
                  </a:lnTo>
                  <a:lnTo>
                    <a:pt x="45044" y="150657"/>
                  </a:lnTo>
                  <a:lnTo>
                    <a:pt x="73711" y="156844"/>
                  </a:lnTo>
                  <a:lnTo>
                    <a:pt x="1178292" y="156844"/>
                  </a:lnTo>
                  <a:lnTo>
                    <a:pt x="1206958" y="150657"/>
                  </a:lnTo>
                  <a:lnTo>
                    <a:pt x="1230391" y="133809"/>
                  </a:lnTo>
                  <a:lnTo>
                    <a:pt x="1246202" y="108865"/>
                  </a:lnTo>
                  <a:lnTo>
                    <a:pt x="1252003" y="78393"/>
                  </a:lnTo>
                  <a:lnTo>
                    <a:pt x="1246202" y="47954"/>
                  </a:lnTo>
                  <a:lnTo>
                    <a:pt x="1230391" y="23028"/>
                  </a:lnTo>
                  <a:lnTo>
                    <a:pt x="1206958" y="6185"/>
                  </a:lnTo>
                  <a:lnTo>
                    <a:pt x="1178292" y="0"/>
                  </a:lnTo>
                  <a:close/>
                </a:path>
              </a:pathLst>
            </a:custGeom>
            <a:solidFill>
              <a:srgbClr val="F89D1A">
                <a:alpha val="71763"/>
              </a:srgbClr>
            </a:solidFill>
          </p:spPr>
          <p:txBody>
            <a:bodyPr wrap="square" lIns="0" tIns="0" rIns="0" bIns="0" rtlCol="0"/>
            <a:lstStyle/>
            <a:p>
              <a:endParaRPr sz="2700"/>
            </a:p>
          </p:txBody>
        </p:sp>
        <p:sp>
          <p:nvSpPr>
            <p:cNvPr id="47" name="object 47"/>
            <p:cNvSpPr/>
            <p:nvPr/>
          </p:nvSpPr>
          <p:spPr>
            <a:xfrm>
              <a:off x="7998659" y="2478936"/>
              <a:ext cx="1257935" cy="0"/>
            </a:xfrm>
            <a:custGeom>
              <a:avLst/>
              <a:gdLst/>
              <a:ahLst/>
              <a:cxnLst/>
              <a:rect l="l" t="t" r="r" b="b"/>
              <a:pathLst>
                <a:path w="1257934">
                  <a:moveTo>
                    <a:pt x="1257423" y="0"/>
                  </a:moveTo>
                  <a:lnTo>
                    <a:pt x="0" y="0"/>
                  </a:lnTo>
                </a:path>
              </a:pathLst>
            </a:custGeom>
            <a:ln w="8069">
              <a:solidFill>
                <a:srgbClr val="000000"/>
              </a:solidFill>
            </a:ln>
          </p:spPr>
          <p:txBody>
            <a:bodyPr wrap="square" lIns="0" tIns="0" rIns="0" bIns="0" rtlCol="0"/>
            <a:lstStyle/>
            <a:p>
              <a:endParaRPr sz="2700"/>
            </a:p>
          </p:txBody>
        </p:sp>
      </p:grpSp>
      <p:grpSp>
        <p:nvGrpSpPr>
          <p:cNvPr id="48" name="object 48"/>
          <p:cNvGrpSpPr/>
          <p:nvPr/>
        </p:nvGrpSpPr>
        <p:grpSpPr>
          <a:xfrm>
            <a:off x="11962217" y="1992425"/>
            <a:ext cx="1514475" cy="235268"/>
            <a:chOff x="7974811" y="1328283"/>
            <a:chExt cx="1009650" cy="156845"/>
          </a:xfrm>
        </p:grpSpPr>
        <p:sp>
          <p:nvSpPr>
            <p:cNvPr id="49" name="object 49"/>
            <p:cNvSpPr/>
            <p:nvPr/>
          </p:nvSpPr>
          <p:spPr>
            <a:xfrm>
              <a:off x="7974811" y="1328283"/>
              <a:ext cx="1009650" cy="156845"/>
            </a:xfrm>
            <a:custGeom>
              <a:avLst/>
              <a:gdLst/>
              <a:ahLst/>
              <a:cxnLst/>
              <a:rect l="l" t="t" r="r" b="b"/>
              <a:pathLst>
                <a:path w="1009650" h="156844">
                  <a:moveTo>
                    <a:pt x="935479" y="0"/>
                  </a:moveTo>
                  <a:lnTo>
                    <a:pt x="73711" y="0"/>
                  </a:lnTo>
                  <a:lnTo>
                    <a:pt x="45044" y="6186"/>
                  </a:lnTo>
                  <a:lnTo>
                    <a:pt x="21611" y="23035"/>
                  </a:lnTo>
                  <a:lnTo>
                    <a:pt x="5801" y="47978"/>
                  </a:lnTo>
                  <a:lnTo>
                    <a:pt x="0" y="78450"/>
                  </a:lnTo>
                  <a:lnTo>
                    <a:pt x="5801" y="108889"/>
                  </a:lnTo>
                  <a:lnTo>
                    <a:pt x="21611" y="133816"/>
                  </a:lnTo>
                  <a:lnTo>
                    <a:pt x="45044" y="150658"/>
                  </a:lnTo>
                  <a:lnTo>
                    <a:pt x="73711" y="156844"/>
                  </a:lnTo>
                  <a:lnTo>
                    <a:pt x="935479" y="156844"/>
                  </a:lnTo>
                  <a:lnTo>
                    <a:pt x="964146" y="150650"/>
                  </a:lnTo>
                  <a:lnTo>
                    <a:pt x="987578" y="133794"/>
                  </a:lnTo>
                  <a:lnTo>
                    <a:pt x="1003389" y="108865"/>
                  </a:lnTo>
                  <a:lnTo>
                    <a:pt x="1009190" y="78450"/>
                  </a:lnTo>
                  <a:lnTo>
                    <a:pt x="1003389" y="47978"/>
                  </a:lnTo>
                  <a:lnTo>
                    <a:pt x="987578" y="23035"/>
                  </a:lnTo>
                  <a:lnTo>
                    <a:pt x="964146" y="6186"/>
                  </a:lnTo>
                  <a:lnTo>
                    <a:pt x="935479" y="0"/>
                  </a:lnTo>
                  <a:close/>
                </a:path>
              </a:pathLst>
            </a:custGeom>
            <a:solidFill>
              <a:srgbClr val="F89D1A">
                <a:alpha val="71763"/>
              </a:srgbClr>
            </a:solidFill>
          </p:spPr>
          <p:txBody>
            <a:bodyPr wrap="square" lIns="0" tIns="0" rIns="0" bIns="0" rtlCol="0"/>
            <a:lstStyle/>
            <a:p>
              <a:endParaRPr sz="2700"/>
            </a:p>
          </p:txBody>
        </p:sp>
        <p:pic>
          <p:nvPicPr>
            <p:cNvPr id="50" name="object 50"/>
            <p:cNvPicPr/>
            <p:nvPr/>
          </p:nvPicPr>
          <p:blipFill>
            <a:blip r:embed="rId4" cstate="print"/>
            <a:stretch>
              <a:fillRect/>
            </a:stretch>
          </p:blipFill>
          <p:spPr>
            <a:xfrm>
              <a:off x="8820862" y="1349957"/>
              <a:ext cx="125742" cy="124968"/>
            </a:xfrm>
            <a:prstGeom prst="rect">
              <a:avLst/>
            </a:prstGeom>
          </p:spPr>
        </p:pic>
      </p:grpSp>
      <p:grpSp>
        <p:nvGrpSpPr>
          <p:cNvPr id="51" name="object 51"/>
          <p:cNvGrpSpPr/>
          <p:nvPr/>
        </p:nvGrpSpPr>
        <p:grpSpPr>
          <a:xfrm>
            <a:off x="9774464" y="1997267"/>
            <a:ext cx="1893570" cy="235268"/>
            <a:chOff x="6516309" y="1331511"/>
            <a:chExt cx="1262380" cy="156845"/>
          </a:xfrm>
        </p:grpSpPr>
        <p:sp>
          <p:nvSpPr>
            <p:cNvPr id="52" name="object 52"/>
            <p:cNvSpPr/>
            <p:nvPr/>
          </p:nvSpPr>
          <p:spPr>
            <a:xfrm>
              <a:off x="6516309" y="1331511"/>
              <a:ext cx="1262380" cy="156845"/>
            </a:xfrm>
            <a:custGeom>
              <a:avLst/>
              <a:gdLst/>
              <a:ahLst/>
              <a:cxnLst/>
              <a:rect l="l" t="t" r="r" b="b"/>
              <a:pathLst>
                <a:path w="1262379" h="156844">
                  <a:moveTo>
                    <a:pt x="1188590" y="0"/>
                  </a:moveTo>
                  <a:lnTo>
                    <a:pt x="73711" y="0"/>
                  </a:lnTo>
                  <a:lnTo>
                    <a:pt x="45044" y="6177"/>
                  </a:lnTo>
                  <a:lnTo>
                    <a:pt x="21611" y="23006"/>
                  </a:lnTo>
                  <a:lnTo>
                    <a:pt x="5801" y="47930"/>
                  </a:lnTo>
                  <a:lnTo>
                    <a:pt x="0" y="78393"/>
                  </a:lnTo>
                  <a:lnTo>
                    <a:pt x="5801" y="108832"/>
                  </a:lnTo>
                  <a:lnTo>
                    <a:pt x="21611" y="133758"/>
                  </a:lnTo>
                  <a:lnTo>
                    <a:pt x="45044" y="150600"/>
                  </a:lnTo>
                  <a:lnTo>
                    <a:pt x="73711" y="156786"/>
                  </a:lnTo>
                  <a:lnTo>
                    <a:pt x="1188590" y="156786"/>
                  </a:lnTo>
                  <a:lnTo>
                    <a:pt x="1217028" y="150600"/>
                  </a:lnTo>
                  <a:lnTo>
                    <a:pt x="1240486" y="133758"/>
                  </a:lnTo>
                  <a:lnTo>
                    <a:pt x="1256424" y="108832"/>
                  </a:lnTo>
                  <a:lnTo>
                    <a:pt x="1262301" y="78393"/>
                  </a:lnTo>
                  <a:lnTo>
                    <a:pt x="1256424" y="47930"/>
                  </a:lnTo>
                  <a:lnTo>
                    <a:pt x="1240486" y="23006"/>
                  </a:lnTo>
                  <a:lnTo>
                    <a:pt x="1217028" y="6177"/>
                  </a:lnTo>
                  <a:lnTo>
                    <a:pt x="1188590" y="0"/>
                  </a:lnTo>
                  <a:close/>
                </a:path>
              </a:pathLst>
            </a:custGeom>
            <a:solidFill>
              <a:srgbClr val="F89D1A">
                <a:alpha val="71763"/>
              </a:srgbClr>
            </a:solidFill>
          </p:spPr>
          <p:txBody>
            <a:bodyPr wrap="square" lIns="0" tIns="0" rIns="0" bIns="0" rtlCol="0"/>
            <a:lstStyle/>
            <a:p>
              <a:endParaRPr sz="2700"/>
            </a:p>
          </p:txBody>
        </p:sp>
        <p:pic>
          <p:nvPicPr>
            <p:cNvPr id="53" name="object 53"/>
            <p:cNvPicPr/>
            <p:nvPr/>
          </p:nvPicPr>
          <p:blipFill>
            <a:blip r:embed="rId5" cstate="print"/>
            <a:stretch>
              <a:fillRect/>
            </a:stretch>
          </p:blipFill>
          <p:spPr>
            <a:xfrm>
              <a:off x="7613844" y="1348631"/>
              <a:ext cx="125200" cy="125083"/>
            </a:xfrm>
            <a:prstGeom prst="rect">
              <a:avLst/>
            </a:prstGeom>
          </p:spPr>
        </p:pic>
      </p:grpSp>
      <p:grpSp>
        <p:nvGrpSpPr>
          <p:cNvPr id="54" name="object 54"/>
          <p:cNvGrpSpPr/>
          <p:nvPr/>
        </p:nvGrpSpPr>
        <p:grpSpPr>
          <a:xfrm>
            <a:off x="4621574" y="1982396"/>
            <a:ext cx="1154430" cy="235268"/>
            <a:chOff x="3081049" y="1321597"/>
            <a:chExt cx="769620" cy="156845"/>
          </a:xfrm>
        </p:grpSpPr>
        <p:sp>
          <p:nvSpPr>
            <p:cNvPr id="55" name="object 55"/>
            <p:cNvSpPr/>
            <p:nvPr/>
          </p:nvSpPr>
          <p:spPr>
            <a:xfrm>
              <a:off x="3081049" y="1321597"/>
              <a:ext cx="769620" cy="156845"/>
            </a:xfrm>
            <a:custGeom>
              <a:avLst/>
              <a:gdLst/>
              <a:ahLst/>
              <a:cxnLst/>
              <a:rect l="l" t="t" r="r" b="b"/>
              <a:pathLst>
                <a:path w="769620" h="156844">
                  <a:moveTo>
                    <a:pt x="695593" y="0"/>
                  </a:moveTo>
                  <a:lnTo>
                    <a:pt x="73765" y="0"/>
                  </a:lnTo>
                  <a:lnTo>
                    <a:pt x="45113" y="6185"/>
                  </a:lnTo>
                  <a:lnTo>
                    <a:pt x="21659" y="23028"/>
                  </a:lnTo>
                  <a:lnTo>
                    <a:pt x="5817" y="47954"/>
                  </a:lnTo>
                  <a:lnTo>
                    <a:pt x="0" y="78393"/>
                  </a:lnTo>
                  <a:lnTo>
                    <a:pt x="5817" y="108856"/>
                  </a:lnTo>
                  <a:lnTo>
                    <a:pt x="21659" y="133780"/>
                  </a:lnTo>
                  <a:lnTo>
                    <a:pt x="45113" y="150609"/>
                  </a:lnTo>
                  <a:lnTo>
                    <a:pt x="73765" y="156786"/>
                  </a:lnTo>
                  <a:lnTo>
                    <a:pt x="695593" y="156786"/>
                  </a:lnTo>
                  <a:lnTo>
                    <a:pt x="724214" y="150600"/>
                  </a:lnTo>
                  <a:lnTo>
                    <a:pt x="747652" y="133758"/>
                  </a:lnTo>
                  <a:lnTo>
                    <a:pt x="763488" y="108832"/>
                  </a:lnTo>
                  <a:lnTo>
                    <a:pt x="769304" y="78393"/>
                  </a:lnTo>
                  <a:lnTo>
                    <a:pt x="763488" y="47954"/>
                  </a:lnTo>
                  <a:lnTo>
                    <a:pt x="747652" y="23028"/>
                  </a:lnTo>
                  <a:lnTo>
                    <a:pt x="724214" y="6185"/>
                  </a:lnTo>
                  <a:lnTo>
                    <a:pt x="695593" y="0"/>
                  </a:lnTo>
                  <a:close/>
                </a:path>
              </a:pathLst>
            </a:custGeom>
            <a:solidFill>
              <a:srgbClr val="F89D1A">
                <a:alpha val="71763"/>
              </a:srgbClr>
            </a:solidFill>
          </p:spPr>
          <p:txBody>
            <a:bodyPr wrap="square" lIns="0" tIns="0" rIns="0" bIns="0" rtlCol="0"/>
            <a:lstStyle/>
            <a:p>
              <a:endParaRPr sz="2700"/>
            </a:p>
          </p:txBody>
        </p:sp>
        <p:pic>
          <p:nvPicPr>
            <p:cNvPr id="56" name="object 56"/>
            <p:cNvPicPr/>
            <p:nvPr/>
          </p:nvPicPr>
          <p:blipFill>
            <a:blip r:embed="rId6" cstate="print"/>
            <a:stretch>
              <a:fillRect/>
            </a:stretch>
          </p:blipFill>
          <p:spPr>
            <a:xfrm>
              <a:off x="3640440" y="1351282"/>
              <a:ext cx="119672" cy="112517"/>
            </a:xfrm>
            <a:prstGeom prst="rect">
              <a:avLst/>
            </a:prstGeom>
          </p:spPr>
        </p:pic>
      </p:grpSp>
      <p:sp>
        <p:nvSpPr>
          <p:cNvPr id="57" name="object 57"/>
          <p:cNvSpPr/>
          <p:nvPr/>
        </p:nvSpPr>
        <p:spPr>
          <a:xfrm>
            <a:off x="2678285" y="1991821"/>
            <a:ext cx="1641158" cy="235268"/>
          </a:xfrm>
          <a:custGeom>
            <a:avLst/>
            <a:gdLst/>
            <a:ahLst/>
            <a:cxnLst/>
            <a:rect l="l" t="t" r="r" b="b"/>
            <a:pathLst>
              <a:path w="1094105" h="156844">
                <a:moveTo>
                  <a:pt x="1019976" y="0"/>
                </a:moveTo>
                <a:lnTo>
                  <a:pt x="73711" y="0"/>
                </a:lnTo>
                <a:lnTo>
                  <a:pt x="45090" y="6185"/>
                </a:lnTo>
                <a:lnTo>
                  <a:pt x="21652" y="23028"/>
                </a:lnTo>
                <a:lnTo>
                  <a:pt x="5816" y="47954"/>
                </a:lnTo>
                <a:lnTo>
                  <a:pt x="0" y="78393"/>
                </a:lnTo>
                <a:lnTo>
                  <a:pt x="5816" y="108865"/>
                </a:lnTo>
                <a:lnTo>
                  <a:pt x="21652" y="133809"/>
                </a:lnTo>
                <a:lnTo>
                  <a:pt x="45090" y="150657"/>
                </a:lnTo>
                <a:lnTo>
                  <a:pt x="73711" y="156844"/>
                </a:lnTo>
                <a:lnTo>
                  <a:pt x="1019976" y="156844"/>
                </a:lnTo>
                <a:lnTo>
                  <a:pt x="1048574" y="150657"/>
                </a:lnTo>
                <a:lnTo>
                  <a:pt x="1072014" y="133809"/>
                </a:lnTo>
                <a:lnTo>
                  <a:pt x="1087863" y="108865"/>
                </a:lnTo>
                <a:lnTo>
                  <a:pt x="1093687" y="78393"/>
                </a:lnTo>
                <a:lnTo>
                  <a:pt x="1087871" y="47954"/>
                </a:lnTo>
                <a:lnTo>
                  <a:pt x="1072034" y="23028"/>
                </a:lnTo>
                <a:lnTo>
                  <a:pt x="1048597" y="6185"/>
                </a:lnTo>
                <a:lnTo>
                  <a:pt x="1019976" y="0"/>
                </a:lnTo>
                <a:close/>
              </a:path>
            </a:pathLst>
          </a:custGeom>
          <a:solidFill>
            <a:srgbClr val="F89D1A">
              <a:alpha val="71763"/>
            </a:srgbClr>
          </a:solidFill>
        </p:spPr>
        <p:txBody>
          <a:bodyPr wrap="square" lIns="0" tIns="0" rIns="0" bIns="0" rtlCol="0"/>
          <a:lstStyle/>
          <a:p>
            <a:endParaRPr sz="2700"/>
          </a:p>
        </p:txBody>
      </p:sp>
      <p:sp>
        <p:nvSpPr>
          <p:cNvPr id="58" name="object 58"/>
          <p:cNvSpPr txBox="1"/>
          <p:nvPr/>
        </p:nvSpPr>
        <p:spPr>
          <a:xfrm>
            <a:off x="11992760" y="2860747"/>
            <a:ext cx="1275398" cy="319318"/>
          </a:xfrm>
          <a:prstGeom prst="rect">
            <a:avLst/>
          </a:prstGeom>
        </p:spPr>
        <p:txBody>
          <a:bodyPr vert="horz" wrap="square" lIns="0" tIns="19050" rIns="0" bIns="0" rtlCol="0">
            <a:spAutoFit/>
          </a:bodyPr>
          <a:lstStyle/>
          <a:p>
            <a:pPr marL="19050">
              <a:spcBef>
                <a:spcPts val="150"/>
              </a:spcBef>
            </a:pPr>
            <a:r>
              <a:rPr sz="975" spc="-23" dirty="0">
                <a:latin typeface="Arial MT"/>
                <a:cs typeface="Arial MT"/>
              </a:rPr>
              <a:t>-</a:t>
            </a:r>
            <a:r>
              <a:rPr sz="975" spc="-45" dirty="0">
                <a:latin typeface="Arial MT"/>
                <a:cs typeface="Arial MT"/>
              </a:rPr>
              <a:t> 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8" dirty="0">
                <a:latin typeface="Arial MT"/>
                <a:cs typeface="Arial MT"/>
              </a:rPr>
              <a:t>Loga</a:t>
            </a:r>
            <a:r>
              <a:rPr sz="975" spc="-45" dirty="0">
                <a:latin typeface="Arial MT"/>
                <a:cs typeface="Arial MT"/>
              </a:rPr>
              <a:t>m</a:t>
            </a:r>
            <a:r>
              <a:rPr sz="975" spc="30" dirty="0">
                <a:latin typeface="Arial MT"/>
                <a:cs typeface="Arial MT"/>
              </a:rPr>
              <a:t> </a:t>
            </a:r>
            <a:r>
              <a:rPr sz="975" spc="-15" dirty="0">
                <a:latin typeface="Arial MT"/>
                <a:cs typeface="Arial MT"/>
              </a:rPr>
              <a:t>Da</a:t>
            </a:r>
            <a:r>
              <a:rPr sz="975" spc="45" dirty="0">
                <a:latin typeface="Arial MT"/>
                <a:cs typeface="Arial MT"/>
              </a:rPr>
              <a:t>s</a:t>
            </a:r>
            <a:r>
              <a:rPr sz="975" spc="-8" dirty="0">
                <a:latin typeface="Arial MT"/>
                <a:cs typeface="Arial MT"/>
              </a:rPr>
              <a:t>a</a:t>
            </a:r>
            <a:r>
              <a:rPr sz="975" spc="-23" dirty="0">
                <a:latin typeface="Arial MT"/>
                <a:cs typeface="Arial MT"/>
              </a:rPr>
              <a:t>r</a:t>
            </a:r>
            <a:endParaRPr sz="975">
              <a:latin typeface="Arial MT"/>
              <a:cs typeface="Arial MT"/>
            </a:endParaRPr>
          </a:p>
          <a:p>
            <a:pPr marL="19050">
              <a:spcBef>
                <a:spcPts val="8"/>
              </a:spcBef>
            </a:pPr>
            <a:r>
              <a:rPr sz="975" spc="-23" dirty="0">
                <a:latin typeface="Arial MT"/>
                <a:cs typeface="Arial MT"/>
              </a:rPr>
              <a:t>-</a:t>
            </a:r>
            <a:r>
              <a:rPr sz="975" spc="-45" dirty="0">
                <a:latin typeface="Arial MT"/>
                <a:cs typeface="Arial MT"/>
              </a:rPr>
              <a:t> </a:t>
            </a:r>
            <a:r>
              <a:rPr sz="975" spc="-8" dirty="0">
                <a:latin typeface="Arial MT"/>
                <a:cs typeface="Arial MT"/>
              </a:rPr>
              <a:t>Logi</a:t>
            </a:r>
            <a:r>
              <a:rPr sz="975" spc="45" dirty="0">
                <a:latin typeface="Arial MT"/>
                <a:cs typeface="Arial MT"/>
              </a:rPr>
              <a:t>s</a:t>
            </a:r>
            <a:r>
              <a:rPr sz="975" spc="-45" dirty="0">
                <a:latin typeface="Arial MT"/>
                <a:cs typeface="Arial MT"/>
              </a:rPr>
              <a:t>t</a:t>
            </a:r>
            <a:r>
              <a:rPr sz="975" spc="8" dirty="0">
                <a:latin typeface="Arial MT"/>
                <a:cs typeface="Arial MT"/>
              </a:rPr>
              <a:t>i</a:t>
            </a:r>
            <a:r>
              <a:rPr sz="975" spc="-30" dirty="0">
                <a:latin typeface="Arial MT"/>
                <a:cs typeface="Arial MT"/>
              </a:rPr>
              <a:t>k</a:t>
            </a:r>
            <a:endParaRPr sz="975">
              <a:latin typeface="Arial MT"/>
              <a:cs typeface="Arial MT"/>
            </a:endParaRPr>
          </a:p>
        </p:txBody>
      </p:sp>
      <p:sp>
        <p:nvSpPr>
          <p:cNvPr id="59" name="object 59"/>
          <p:cNvSpPr txBox="1"/>
          <p:nvPr/>
        </p:nvSpPr>
        <p:spPr>
          <a:xfrm>
            <a:off x="313355" y="3931508"/>
            <a:ext cx="1079183" cy="172163"/>
          </a:xfrm>
          <a:prstGeom prst="rect">
            <a:avLst/>
          </a:prstGeom>
        </p:spPr>
        <p:txBody>
          <a:bodyPr vert="horz" wrap="square" lIns="0" tIns="21908" rIns="0" bIns="0" rtlCol="0">
            <a:spAutoFit/>
          </a:bodyPr>
          <a:lstStyle/>
          <a:p>
            <a:pPr marL="19050">
              <a:spcBef>
                <a:spcPts val="173"/>
              </a:spcBef>
            </a:pPr>
            <a:r>
              <a:rPr sz="975" spc="-8" dirty="0">
                <a:solidFill>
                  <a:srgbClr val="333333"/>
                </a:solidFill>
                <a:latin typeface="Arial MT"/>
                <a:cs typeface="Arial MT"/>
              </a:rPr>
              <a:t>2</a:t>
            </a:r>
            <a:r>
              <a:rPr sz="975" spc="-15" dirty="0">
                <a:solidFill>
                  <a:srgbClr val="333333"/>
                </a:solidFill>
                <a:latin typeface="Arial MT"/>
                <a:cs typeface="Arial MT"/>
              </a:rPr>
              <a:t>.</a:t>
            </a:r>
            <a:r>
              <a:rPr sz="975" spc="-75" dirty="0">
                <a:solidFill>
                  <a:srgbClr val="333333"/>
                </a:solidFill>
                <a:latin typeface="Arial MT"/>
                <a:cs typeface="Arial MT"/>
              </a:rPr>
              <a:t> </a:t>
            </a:r>
            <a:r>
              <a:rPr sz="975" spc="-45" dirty="0">
                <a:solidFill>
                  <a:srgbClr val="333333"/>
                </a:solidFill>
                <a:latin typeface="Arial MT"/>
                <a:cs typeface="Arial MT"/>
              </a:rPr>
              <a:t>KE</a:t>
            </a:r>
            <a:r>
              <a:rPr sz="975" spc="-30" dirty="0">
                <a:solidFill>
                  <a:srgbClr val="333333"/>
                </a:solidFill>
                <a:latin typeface="Arial MT"/>
                <a:cs typeface="Arial MT"/>
              </a:rPr>
              <a:t>K</a:t>
            </a:r>
            <a:r>
              <a:rPr sz="975" spc="-53" dirty="0">
                <a:solidFill>
                  <a:srgbClr val="333333"/>
                </a:solidFill>
                <a:latin typeface="Arial MT"/>
                <a:cs typeface="Arial MT"/>
              </a:rPr>
              <a:t> </a:t>
            </a:r>
            <a:r>
              <a:rPr sz="975" spc="-45" dirty="0">
                <a:solidFill>
                  <a:srgbClr val="333333"/>
                </a:solidFill>
                <a:latin typeface="Arial MT"/>
                <a:cs typeface="Arial MT"/>
              </a:rPr>
              <a:t>S</a:t>
            </a:r>
            <a:r>
              <a:rPr sz="975" spc="-8" dirty="0">
                <a:solidFill>
                  <a:srgbClr val="333333"/>
                </a:solidFill>
                <a:latin typeface="Arial MT"/>
                <a:cs typeface="Arial MT"/>
              </a:rPr>
              <a:t>e</a:t>
            </a:r>
            <a:r>
              <a:rPr sz="975" spc="-15" dirty="0">
                <a:solidFill>
                  <a:srgbClr val="333333"/>
                </a:solidFill>
                <a:latin typeface="Arial MT"/>
                <a:cs typeface="Arial MT"/>
              </a:rPr>
              <a:t>i</a:t>
            </a:r>
            <a:r>
              <a:rPr sz="975" spc="-23" dirty="0">
                <a:solidFill>
                  <a:srgbClr val="333333"/>
                </a:solidFill>
                <a:latin typeface="Arial MT"/>
                <a:cs typeface="Arial MT"/>
              </a:rPr>
              <a:t> </a:t>
            </a:r>
            <a:r>
              <a:rPr sz="975" spc="-127" dirty="0">
                <a:solidFill>
                  <a:srgbClr val="333333"/>
                </a:solidFill>
                <a:latin typeface="Arial MT"/>
                <a:cs typeface="Arial MT"/>
              </a:rPr>
              <a:t>M</a:t>
            </a:r>
            <a:r>
              <a:rPr sz="975" spc="-8" dirty="0">
                <a:solidFill>
                  <a:srgbClr val="333333"/>
                </a:solidFill>
                <a:latin typeface="Arial MT"/>
                <a:cs typeface="Arial MT"/>
              </a:rPr>
              <a:t>ang</a:t>
            </a:r>
            <a:r>
              <a:rPr sz="975" spc="-30" dirty="0">
                <a:solidFill>
                  <a:srgbClr val="333333"/>
                </a:solidFill>
                <a:latin typeface="Arial MT"/>
                <a:cs typeface="Arial MT"/>
              </a:rPr>
              <a:t>k</a:t>
            </a:r>
            <a:r>
              <a:rPr sz="975" spc="-8" dirty="0">
                <a:solidFill>
                  <a:srgbClr val="333333"/>
                </a:solidFill>
                <a:latin typeface="Arial MT"/>
                <a:cs typeface="Arial MT"/>
              </a:rPr>
              <a:t>e</a:t>
            </a:r>
            <a:r>
              <a:rPr sz="975" spc="-15" dirty="0">
                <a:solidFill>
                  <a:srgbClr val="333333"/>
                </a:solidFill>
                <a:latin typeface="Arial MT"/>
                <a:cs typeface="Arial MT"/>
              </a:rPr>
              <a:t>i</a:t>
            </a:r>
            <a:endParaRPr sz="975">
              <a:latin typeface="Arial MT"/>
              <a:cs typeface="Arial MT"/>
            </a:endParaRPr>
          </a:p>
        </p:txBody>
      </p:sp>
      <p:sp>
        <p:nvSpPr>
          <p:cNvPr id="60" name="object 60"/>
          <p:cNvSpPr txBox="1"/>
          <p:nvPr/>
        </p:nvSpPr>
        <p:spPr>
          <a:xfrm>
            <a:off x="278234" y="4136945"/>
            <a:ext cx="1921193" cy="1269899"/>
          </a:xfrm>
          <a:prstGeom prst="rect">
            <a:avLst/>
          </a:prstGeom>
        </p:spPr>
        <p:txBody>
          <a:bodyPr vert="horz" wrap="square" lIns="0" tIns="23813" rIns="0" bIns="0" rtlCol="0">
            <a:spAutoFit/>
          </a:bodyPr>
          <a:lstStyle/>
          <a:p>
            <a:pPr marL="19050" marR="60008">
              <a:lnSpc>
                <a:spcPct val="97100"/>
              </a:lnSpc>
              <a:spcBef>
                <a:spcPts val="188"/>
              </a:spcBef>
            </a:pPr>
            <a:r>
              <a:rPr sz="975" spc="-38" dirty="0">
                <a:latin typeface="Arial MT"/>
                <a:cs typeface="Arial MT"/>
              </a:rPr>
              <a:t>K</a:t>
            </a:r>
            <a:r>
              <a:rPr sz="975" spc="-8" dirty="0">
                <a:latin typeface="Arial MT"/>
                <a:cs typeface="Arial MT"/>
              </a:rPr>
              <a:t>ab</a:t>
            </a:r>
            <a:r>
              <a:rPr sz="975" spc="-15" dirty="0">
                <a:latin typeface="Arial MT"/>
                <a:cs typeface="Arial MT"/>
              </a:rPr>
              <a:t>.</a:t>
            </a:r>
            <a:r>
              <a:rPr sz="975" spc="-68" dirty="0">
                <a:latin typeface="Arial MT"/>
                <a:cs typeface="Arial MT"/>
              </a:rPr>
              <a:t> </a:t>
            </a:r>
            <a:r>
              <a:rPr sz="975" spc="-38" dirty="0">
                <a:latin typeface="Arial MT"/>
                <a:cs typeface="Arial MT"/>
              </a:rPr>
              <a:t>S</a:t>
            </a:r>
            <a:r>
              <a:rPr sz="975" spc="8" dirty="0">
                <a:latin typeface="Arial MT"/>
                <a:cs typeface="Arial MT"/>
              </a:rPr>
              <a:t>i</a:t>
            </a:r>
            <a:r>
              <a:rPr sz="975" spc="30" dirty="0">
                <a:latin typeface="Arial MT"/>
                <a:cs typeface="Arial MT"/>
              </a:rPr>
              <a:t>m</a:t>
            </a:r>
            <a:r>
              <a:rPr sz="975" spc="-8" dirty="0">
                <a:latin typeface="Arial MT"/>
                <a:cs typeface="Arial MT"/>
              </a:rPr>
              <a:t>alungu</a:t>
            </a:r>
            <a:r>
              <a:rPr sz="975" dirty="0">
                <a:latin typeface="Arial MT"/>
                <a:cs typeface="Arial MT"/>
              </a:rPr>
              <a:t>n</a:t>
            </a:r>
            <a:r>
              <a:rPr sz="975" spc="-15" dirty="0">
                <a:latin typeface="Arial MT"/>
                <a:cs typeface="Arial MT"/>
              </a:rPr>
              <a:t>,</a:t>
            </a:r>
            <a:r>
              <a:rPr sz="975" spc="-68" dirty="0">
                <a:latin typeface="Arial MT"/>
                <a:cs typeface="Arial MT"/>
              </a:rPr>
              <a:t> </a:t>
            </a:r>
            <a:r>
              <a:rPr sz="975" spc="-38" dirty="0">
                <a:latin typeface="Arial MT"/>
                <a:cs typeface="Arial MT"/>
              </a:rPr>
              <a:t>S</a:t>
            </a:r>
            <a:r>
              <a:rPr sz="975" spc="-8" dirty="0">
                <a:latin typeface="Arial MT"/>
                <a:cs typeface="Arial MT"/>
              </a:rPr>
              <a:t>u</a:t>
            </a:r>
            <a:r>
              <a:rPr sz="975" spc="30" dirty="0">
                <a:latin typeface="Arial MT"/>
                <a:cs typeface="Arial MT"/>
              </a:rPr>
              <a:t>m</a:t>
            </a:r>
            <a:r>
              <a:rPr sz="975" spc="-8" dirty="0">
                <a:latin typeface="Arial MT"/>
                <a:cs typeface="Arial MT"/>
              </a:rPr>
              <a:t>a</a:t>
            </a:r>
            <a:r>
              <a:rPr sz="975" spc="-45" dirty="0">
                <a:latin typeface="Arial MT"/>
                <a:cs typeface="Arial MT"/>
              </a:rPr>
              <a:t>t</a:t>
            </a:r>
            <a:r>
              <a:rPr sz="975" spc="-8" dirty="0">
                <a:latin typeface="Arial MT"/>
                <a:cs typeface="Arial MT"/>
              </a:rPr>
              <a:t>e</a:t>
            </a:r>
            <a:r>
              <a:rPr sz="975" spc="-30" dirty="0">
                <a:latin typeface="Arial MT"/>
                <a:cs typeface="Arial MT"/>
              </a:rPr>
              <a:t>ra</a:t>
            </a:r>
            <a:r>
              <a:rPr sz="975" spc="-23" dirty="0">
                <a:latin typeface="Arial MT"/>
                <a:cs typeface="Arial MT"/>
              </a:rPr>
              <a:t> U</a:t>
            </a:r>
            <a:r>
              <a:rPr sz="975" spc="-45" dirty="0">
                <a:latin typeface="Arial MT"/>
                <a:cs typeface="Arial MT"/>
              </a:rPr>
              <a:t>t</a:t>
            </a:r>
            <a:r>
              <a:rPr sz="975" spc="-8" dirty="0">
                <a:latin typeface="Arial MT"/>
                <a:cs typeface="Arial MT"/>
              </a:rPr>
              <a:t>a</a:t>
            </a:r>
            <a:r>
              <a:rPr sz="975" spc="-30" dirty="0">
                <a:latin typeface="Arial MT"/>
                <a:cs typeface="Arial MT"/>
              </a:rPr>
              <a:t>ra  (PP</a:t>
            </a:r>
            <a:r>
              <a:rPr sz="975" spc="-45" dirty="0">
                <a:latin typeface="Arial MT"/>
                <a:cs typeface="Arial MT"/>
              </a:rPr>
              <a:t> </a:t>
            </a:r>
            <a:r>
              <a:rPr sz="975" spc="-15" dirty="0">
                <a:latin typeface="Arial MT"/>
                <a:cs typeface="Arial MT"/>
              </a:rPr>
              <a:t>No.</a:t>
            </a:r>
            <a:r>
              <a:rPr sz="975" spc="-68" dirty="0">
                <a:latin typeface="Arial MT"/>
                <a:cs typeface="Arial MT"/>
              </a:rPr>
              <a:t> </a:t>
            </a:r>
            <a:r>
              <a:rPr sz="975" spc="-8" dirty="0">
                <a:latin typeface="Arial MT"/>
                <a:cs typeface="Arial MT"/>
              </a:rPr>
              <a:t>29</a:t>
            </a:r>
            <a:r>
              <a:rPr sz="975" spc="-45" dirty="0">
                <a:latin typeface="Arial MT"/>
                <a:cs typeface="Arial MT"/>
              </a:rPr>
              <a:t>/</a:t>
            </a:r>
            <a:r>
              <a:rPr sz="975" spc="-8" dirty="0">
                <a:latin typeface="Arial MT"/>
                <a:cs typeface="Arial MT"/>
              </a:rPr>
              <a:t>201</a:t>
            </a:r>
            <a:r>
              <a:rPr sz="975" spc="-30" dirty="0">
                <a:latin typeface="Arial MT"/>
                <a:cs typeface="Arial MT"/>
              </a:rPr>
              <a:t>2</a:t>
            </a:r>
            <a:r>
              <a:rPr sz="975" spc="-15" dirty="0">
                <a:latin typeface="Arial MT"/>
                <a:cs typeface="Arial MT"/>
              </a:rPr>
              <a:t> </a:t>
            </a:r>
            <a:r>
              <a:rPr sz="975" spc="-23" dirty="0">
                <a:latin typeface="Arial MT"/>
                <a:cs typeface="Arial MT"/>
              </a:rPr>
              <a:t>-</a:t>
            </a:r>
            <a:r>
              <a:rPr sz="975" spc="-45" dirty="0">
                <a:latin typeface="Arial MT"/>
                <a:cs typeface="Arial MT"/>
              </a:rPr>
              <a:t> </a:t>
            </a:r>
            <a:r>
              <a:rPr sz="975" spc="-68" dirty="0">
                <a:latin typeface="Arial MT"/>
                <a:cs typeface="Arial MT"/>
              </a:rPr>
              <a:t>F</a:t>
            </a:r>
            <a:r>
              <a:rPr sz="975" spc="-8" dirty="0">
                <a:latin typeface="Arial MT"/>
                <a:cs typeface="Arial MT"/>
              </a:rPr>
              <a:t>eb</a:t>
            </a:r>
            <a:r>
              <a:rPr sz="975" spc="-23" dirty="0">
                <a:latin typeface="Arial MT"/>
                <a:cs typeface="Arial MT"/>
              </a:rPr>
              <a:t>r</a:t>
            </a:r>
            <a:r>
              <a:rPr sz="975" spc="-8" dirty="0">
                <a:latin typeface="Arial MT"/>
                <a:cs typeface="Arial MT"/>
              </a:rPr>
              <a:t>ua</a:t>
            </a:r>
            <a:r>
              <a:rPr sz="975" spc="-15" dirty="0">
                <a:latin typeface="Arial MT"/>
                <a:cs typeface="Arial MT"/>
              </a:rPr>
              <a:t>ri </a:t>
            </a:r>
            <a:r>
              <a:rPr sz="975" spc="-8" dirty="0">
                <a:latin typeface="Arial MT"/>
                <a:cs typeface="Arial MT"/>
              </a:rPr>
              <a:t>2012</a:t>
            </a:r>
            <a:r>
              <a:rPr sz="975" spc="-23" dirty="0">
                <a:latin typeface="Arial MT"/>
                <a:cs typeface="Arial MT"/>
              </a:rPr>
              <a:t>)  </a:t>
            </a:r>
            <a:r>
              <a:rPr sz="975" spc="-8" dirty="0">
                <a:latin typeface="Arial MT"/>
                <a:cs typeface="Arial MT"/>
              </a:rPr>
              <a:t>Beroperasi</a:t>
            </a:r>
            <a:r>
              <a:rPr sz="975" spc="-30" dirty="0">
                <a:latin typeface="Arial MT"/>
                <a:cs typeface="Arial MT"/>
              </a:rPr>
              <a:t> </a:t>
            </a:r>
            <a:r>
              <a:rPr sz="975" spc="-15" dirty="0">
                <a:latin typeface="Arial MT"/>
                <a:cs typeface="Arial MT"/>
              </a:rPr>
              <a:t>Januari</a:t>
            </a:r>
            <a:r>
              <a:rPr sz="975" spc="-23" dirty="0">
                <a:latin typeface="Arial MT"/>
                <a:cs typeface="Arial MT"/>
              </a:rPr>
              <a:t> </a:t>
            </a:r>
            <a:r>
              <a:rPr sz="975" spc="-8" dirty="0">
                <a:latin typeface="Arial MT"/>
                <a:cs typeface="Arial MT"/>
              </a:rPr>
              <a:t>2015</a:t>
            </a:r>
            <a:endParaRPr sz="975">
              <a:latin typeface="Arial MT"/>
              <a:cs typeface="Arial MT"/>
            </a:endParaRPr>
          </a:p>
          <a:p>
            <a:pPr marL="19050">
              <a:lnSpc>
                <a:spcPts val="1163"/>
              </a:lnSpc>
              <a:spcBef>
                <a:spcPts val="351"/>
              </a:spcBef>
            </a:pPr>
            <a:r>
              <a:rPr sz="975" spc="-38" dirty="0">
                <a:latin typeface="Arial MT"/>
                <a:cs typeface="Arial MT"/>
              </a:rPr>
              <a:t>K</a:t>
            </a:r>
            <a:r>
              <a:rPr sz="975" spc="-8" dirty="0">
                <a:latin typeface="Arial MT"/>
                <a:cs typeface="Arial MT"/>
              </a:rPr>
              <a:t>egia</a:t>
            </a:r>
            <a:r>
              <a:rPr sz="975" spc="-45" dirty="0">
                <a:latin typeface="Arial MT"/>
                <a:cs typeface="Arial MT"/>
              </a:rPr>
              <a:t>t</a:t>
            </a:r>
            <a:r>
              <a:rPr sz="975" spc="-8" dirty="0">
                <a:latin typeface="Arial MT"/>
                <a:cs typeface="Arial MT"/>
              </a:rPr>
              <a:t>a</a:t>
            </a:r>
            <a:r>
              <a:rPr sz="975" spc="-30" dirty="0">
                <a:latin typeface="Arial MT"/>
                <a:cs typeface="Arial MT"/>
              </a:rPr>
              <a:t>n</a:t>
            </a:r>
            <a:r>
              <a:rPr sz="975" spc="-23" dirty="0">
                <a:latin typeface="Arial MT"/>
                <a:cs typeface="Arial MT"/>
              </a:rPr>
              <a:t> U</a:t>
            </a:r>
            <a:r>
              <a:rPr sz="975" spc="-45" dirty="0">
                <a:latin typeface="Arial MT"/>
                <a:cs typeface="Arial MT"/>
              </a:rPr>
              <a:t>t</a:t>
            </a:r>
            <a:r>
              <a:rPr sz="975" spc="-8" dirty="0">
                <a:latin typeface="Arial MT"/>
                <a:cs typeface="Arial MT"/>
              </a:rPr>
              <a:t>a</a:t>
            </a:r>
            <a:r>
              <a:rPr sz="975" spc="30" dirty="0">
                <a:latin typeface="Arial MT"/>
                <a:cs typeface="Arial MT"/>
              </a:rPr>
              <a:t>m</a:t>
            </a:r>
            <a:r>
              <a:rPr sz="975" dirty="0">
                <a:latin typeface="Arial MT"/>
                <a:cs typeface="Arial MT"/>
              </a:rPr>
              <a:t>a</a:t>
            </a:r>
            <a:r>
              <a:rPr sz="975" spc="-15" dirty="0">
                <a:latin typeface="Arial MT"/>
                <a:cs typeface="Arial MT"/>
              </a:rPr>
              <a:t>:</a:t>
            </a:r>
            <a:endParaRPr sz="975">
              <a:latin typeface="Arial MT"/>
              <a:cs typeface="Arial MT"/>
            </a:endParaRPr>
          </a:p>
          <a:p>
            <a:pPr marL="86678" indent="-68580">
              <a:lnSpc>
                <a:spcPts val="1163"/>
              </a:lnSpc>
              <a:buChar char="-"/>
              <a:tabLst>
                <a:tab pos="87629" algn="l"/>
              </a:tabLst>
            </a:pPr>
            <a:r>
              <a:rPr sz="975" spc="-15" dirty="0">
                <a:latin typeface="Arial MT"/>
                <a:cs typeface="Arial MT"/>
              </a:rPr>
              <a:t>Industri</a:t>
            </a:r>
            <a:r>
              <a:rPr sz="975" spc="-38" dirty="0">
                <a:latin typeface="Arial MT"/>
                <a:cs typeface="Arial MT"/>
              </a:rPr>
              <a:t> </a:t>
            </a:r>
            <a:r>
              <a:rPr sz="975" spc="-15" dirty="0">
                <a:latin typeface="Arial MT"/>
                <a:cs typeface="Arial MT"/>
              </a:rPr>
              <a:t>Pengolahan</a:t>
            </a:r>
            <a:r>
              <a:rPr sz="975" spc="-38" dirty="0">
                <a:latin typeface="Arial MT"/>
                <a:cs typeface="Arial MT"/>
              </a:rPr>
              <a:t> </a:t>
            </a:r>
            <a:r>
              <a:rPr sz="975" spc="-15" dirty="0">
                <a:latin typeface="Arial MT"/>
                <a:cs typeface="Arial MT"/>
              </a:rPr>
              <a:t>Kelapa</a:t>
            </a:r>
            <a:r>
              <a:rPr sz="975" spc="-38" dirty="0">
                <a:latin typeface="Arial MT"/>
                <a:cs typeface="Arial MT"/>
              </a:rPr>
              <a:t> </a:t>
            </a:r>
            <a:r>
              <a:rPr sz="975" spc="-15" dirty="0">
                <a:latin typeface="Arial MT"/>
                <a:cs typeface="Arial MT"/>
              </a:rPr>
              <a:t>Sawit</a:t>
            </a:r>
            <a:endParaRPr sz="975">
              <a:latin typeface="Arial MT"/>
              <a:cs typeface="Arial MT"/>
            </a:endParaRPr>
          </a:p>
          <a:p>
            <a:pPr marL="86678" indent="-68580">
              <a:buChar char="-"/>
              <a:tabLst>
                <a:tab pos="87629" algn="l"/>
              </a:tabLst>
            </a:pPr>
            <a:r>
              <a:rPr sz="975" spc="-15" dirty="0">
                <a:latin typeface="Arial MT"/>
                <a:cs typeface="Arial MT"/>
              </a:rPr>
              <a:t>Industri</a:t>
            </a:r>
            <a:r>
              <a:rPr sz="975" spc="-38" dirty="0">
                <a:latin typeface="Arial MT"/>
                <a:cs typeface="Arial MT"/>
              </a:rPr>
              <a:t> </a:t>
            </a:r>
            <a:r>
              <a:rPr sz="975" spc="-15" dirty="0">
                <a:latin typeface="Arial MT"/>
                <a:cs typeface="Arial MT"/>
              </a:rPr>
              <a:t>Pengolahan</a:t>
            </a:r>
            <a:r>
              <a:rPr sz="975" spc="-38" dirty="0">
                <a:latin typeface="Arial MT"/>
                <a:cs typeface="Arial MT"/>
              </a:rPr>
              <a:t> </a:t>
            </a:r>
            <a:r>
              <a:rPr sz="975" spc="-23" dirty="0">
                <a:latin typeface="Arial MT"/>
                <a:cs typeface="Arial MT"/>
              </a:rPr>
              <a:t>Karet</a:t>
            </a:r>
            <a:endParaRPr sz="975">
              <a:latin typeface="Arial MT"/>
              <a:cs typeface="Arial MT"/>
            </a:endParaRPr>
          </a:p>
          <a:p>
            <a:pPr marL="86678" indent="-68580">
              <a:spcBef>
                <a:spcPts val="8"/>
              </a:spcBef>
              <a:buChar char="-"/>
              <a:tabLst>
                <a:tab pos="87629" algn="l"/>
              </a:tabLst>
            </a:pPr>
            <a:r>
              <a:rPr sz="975" spc="-15" dirty="0">
                <a:latin typeface="Arial MT"/>
                <a:cs typeface="Arial MT"/>
              </a:rPr>
              <a:t>Pariwisata</a:t>
            </a:r>
            <a:endParaRPr sz="975">
              <a:latin typeface="Arial MT"/>
              <a:cs typeface="Arial MT"/>
            </a:endParaRPr>
          </a:p>
          <a:p>
            <a:pPr marL="86678" indent="-68580">
              <a:spcBef>
                <a:spcPts val="8"/>
              </a:spcBef>
              <a:buChar char="-"/>
              <a:tabLst>
                <a:tab pos="87629" algn="l"/>
              </a:tabLst>
            </a:pPr>
            <a:r>
              <a:rPr sz="975" spc="-8" dirty="0">
                <a:latin typeface="Arial MT"/>
                <a:cs typeface="Arial MT"/>
              </a:rPr>
              <a:t>Logistik</a:t>
            </a:r>
            <a:endParaRPr sz="975">
              <a:latin typeface="Arial MT"/>
              <a:cs typeface="Arial MT"/>
            </a:endParaRPr>
          </a:p>
        </p:txBody>
      </p:sp>
      <p:sp>
        <p:nvSpPr>
          <p:cNvPr id="61" name="object 61"/>
          <p:cNvSpPr txBox="1"/>
          <p:nvPr/>
        </p:nvSpPr>
        <p:spPr>
          <a:xfrm>
            <a:off x="367988" y="8023641"/>
            <a:ext cx="1224915" cy="169277"/>
          </a:xfrm>
          <a:prstGeom prst="rect">
            <a:avLst/>
          </a:prstGeom>
        </p:spPr>
        <p:txBody>
          <a:bodyPr vert="horz" wrap="square" lIns="0" tIns="19050" rIns="0" bIns="0" rtlCol="0">
            <a:spAutoFit/>
          </a:bodyPr>
          <a:lstStyle/>
          <a:p>
            <a:pPr marL="19050">
              <a:spcBef>
                <a:spcPts val="150"/>
              </a:spcBef>
            </a:pPr>
            <a:r>
              <a:rPr sz="975" spc="-8" dirty="0">
                <a:solidFill>
                  <a:srgbClr val="333333"/>
                </a:solidFill>
                <a:latin typeface="Arial MT"/>
                <a:cs typeface="Arial MT"/>
              </a:rPr>
              <a:t>5</a:t>
            </a:r>
            <a:r>
              <a:rPr sz="975" spc="-15" dirty="0">
                <a:solidFill>
                  <a:srgbClr val="333333"/>
                </a:solidFill>
                <a:latin typeface="Arial MT"/>
                <a:cs typeface="Arial MT"/>
              </a:rPr>
              <a:t>.</a:t>
            </a:r>
            <a:r>
              <a:rPr sz="975" spc="-68" dirty="0">
                <a:solidFill>
                  <a:srgbClr val="333333"/>
                </a:solidFill>
                <a:latin typeface="Arial MT"/>
                <a:cs typeface="Arial MT"/>
              </a:rPr>
              <a:t> </a:t>
            </a:r>
            <a:r>
              <a:rPr sz="975" spc="-38" dirty="0">
                <a:solidFill>
                  <a:srgbClr val="333333"/>
                </a:solidFill>
                <a:latin typeface="Arial MT"/>
                <a:cs typeface="Arial MT"/>
              </a:rPr>
              <a:t>KEK</a:t>
            </a:r>
            <a:r>
              <a:rPr sz="975" spc="-45" dirty="0">
                <a:solidFill>
                  <a:srgbClr val="333333"/>
                </a:solidFill>
                <a:latin typeface="Arial MT"/>
                <a:cs typeface="Arial MT"/>
              </a:rPr>
              <a:t> </a:t>
            </a:r>
            <a:r>
              <a:rPr sz="975" spc="-75" dirty="0">
                <a:solidFill>
                  <a:srgbClr val="333333"/>
                </a:solidFill>
                <a:latin typeface="Arial MT"/>
                <a:cs typeface="Arial MT"/>
              </a:rPr>
              <a:t>G</a:t>
            </a:r>
            <a:r>
              <a:rPr sz="975" spc="-8" dirty="0">
                <a:solidFill>
                  <a:srgbClr val="333333"/>
                </a:solidFill>
                <a:latin typeface="Arial MT"/>
                <a:cs typeface="Arial MT"/>
              </a:rPr>
              <a:t>alan</a:t>
            </a:r>
            <a:r>
              <a:rPr sz="975" spc="-30" dirty="0">
                <a:solidFill>
                  <a:srgbClr val="333333"/>
                </a:solidFill>
                <a:latin typeface="Arial MT"/>
                <a:cs typeface="Arial MT"/>
              </a:rPr>
              <a:t>g</a:t>
            </a:r>
            <a:r>
              <a:rPr sz="975" spc="-23" dirty="0">
                <a:solidFill>
                  <a:srgbClr val="333333"/>
                </a:solidFill>
                <a:latin typeface="Arial MT"/>
                <a:cs typeface="Arial MT"/>
              </a:rPr>
              <a:t> </a:t>
            </a:r>
            <a:r>
              <a:rPr sz="975" spc="-38" dirty="0">
                <a:solidFill>
                  <a:srgbClr val="333333"/>
                </a:solidFill>
                <a:latin typeface="Arial MT"/>
                <a:cs typeface="Arial MT"/>
              </a:rPr>
              <a:t>B</a:t>
            </a:r>
            <a:r>
              <a:rPr sz="975" spc="-8" dirty="0">
                <a:solidFill>
                  <a:srgbClr val="333333"/>
                </a:solidFill>
                <a:latin typeface="Arial MT"/>
                <a:cs typeface="Arial MT"/>
              </a:rPr>
              <a:t>a</a:t>
            </a:r>
            <a:r>
              <a:rPr sz="975" spc="-45" dirty="0">
                <a:solidFill>
                  <a:srgbClr val="333333"/>
                </a:solidFill>
                <a:latin typeface="Arial MT"/>
                <a:cs typeface="Arial MT"/>
              </a:rPr>
              <a:t>t</a:t>
            </a:r>
            <a:r>
              <a:rPr sz="975" spc="-8" dirty="0">
                <a:solidFill>
                  <a:srgbClr val="333333"/>
                </a:solidFill>
                <a:latin typeface="Arial MT"/>
                <a:cs typeface="Arial MT"/>
              </a:rPr>
              <a:t>an</a:t>
            </a:r>
            <a:r>
              <a:rPr sz="975" spc="-30" dirty="0">
                <a:solidFill>
                  <a:srgbClr val="333333"/>
                </a:solidFill>
                <a:latin typeface="Arial MT"/>
                <a:cs typeface="Arial MT"/>
              </a:rPr>
              <a:t>g</a:t>
            </a:r>
            <a:endParaRPr sz="975">
              <a:latin typeface="Arial MT"/>
              <a:cs typeface="Arial MT"/>
            </a:endParaRPr>
          </a:p>
        </p:txBody>
      </p:sp>
      <p:sp>
        <p:nvSpPr>
          <p:cNvPr id="62" name="object 62"/>
          <p:cNvSpPr txBox="1"/>
          <p:nvPr/>
        </p:nvSpPr>
        <p:spPr>
          <a:xfrm>
            <a:off x="309452" y="8237378"/>
            <a:ext cx="1775460" cy="968278"/>
          </a:xfrm>
          <a:prstGeom prst="rect">
            <a:avLst/>
          </a:prstGeom>
        </p:spPr>
        <p:txBody>
          <a:bodyPr vert="horz" wrap="square" lIns="0" tIns="20955" rIns="0" bIns="0" rtlCol="0">
            <a:spAutoFit/>
          </a:bodyPr>
          <a:lstStyle/>
          <a:p>
            <a:pPr marL="19050" marR="7620">
              <a:lnSpc>
                <a:spcPct val="99200"/>
              </a:lnSpc>
              <a:spcBef>
                <a:spcPts val="165"/>
              </a:spcBef>
            </a:pPr>
            <a:r>
              <a:rPr sz="975" spc="-38" dirty="0">
                <a:latin typeface="Arial MT"/>
                <a:cs typeface="Arial MT"/>
              </a:rPr>
              <a:t>K</a:t>
            </a:r>
            <a:r>
              <a:rPr sz="975" spc="-8" dirty="0">
                <a:latin typeface="Arial MT"/>
                <a:cs typeface="Arial MT"/>
              </a:rPr>
              <a:t>ab</a:t>
            </a:r>
            <a:r>
              <a:rPr sz="975" spc="-15" dirty="0">
                <a:latin typeface="Arial MT"/>
                <a:cs typeface="Arial MT"/>
              </a:rPr>
              <a:t>.</a:t>
            </a:r>
            <a:r>
              <a:rPr sz="975" spc="-68" dirty="0">
                <a:latin typeface="Arial MT"/>
                <a:cs typeface="Arial MT"/>
              </a:rPr>
              <a:t> </a:t>
            </a:r>
            <a:r>
              <a:rPr sz="975" spc="-38" dirty="0">
                <a:latin typeface="Arial MT"/>
                <a:cs typeface="Arial MT"/>
              </a:rPr>
              <a:t>B</a:t>
            </a:r>
            <a:r>
              <a:rPr sz="975" dirty="0">
                <a:latin typeface="Arial MT"/>
                <a:cs typeface="Arial MT"/>
              </a:rPr>
              <a:t>in</a:t>
            </a:r>
            <a:r>
              <a:rPr sz="975" spc="-45" dirty="0">
                <a:latin typeface="Arial MT"/>
                <a:cs typeface="Arial MT"/>
              </a:rPr>
              <a:t>t</a:t>
            </a:r>
            <a:r>
              <a:rPr sz="975" spc="-8" dirty="0">
                <a:latin typeface="Arial MT"/>
                <a:cs typeface="Arial MT"/>
              </a:rPr>
              <a:t>an</a:t>
            </a:r>
            <a:r>
              <a:rPr sz="975" spc="-15" dirty="0">
                <a:latin typeface="Arial MT"/>
                <a:cs typeface="Arial MT"/>
              </a:rPr>
              <a:t>,</a:t>
            </a:r>
            <a:r>
              <a:rPr sz="975" spc="-68" dirty="0">
                <a:latin typeface="Arial MT"/>
                <a:cs typeface="Arial MT"/>
              </a:rPr>
              <a:t> </a:t>
            </a:r>
            <a:r>
              <a:rPr sz="975" spc="-38" dirty="0">
                <a:latin typeface="Arial MT"/>
                <a:cs typeface="Arial MT"/>
              </a:rPr>
              <a:t>K</a:t>
            </a:r>
            <a:r>
              <a:rPr sz="975" spc="-8" dirty="0">
                <a:latin typeface="Arial MT"/>
                <a:cs typeface="Arial MT"/>
              </a:rPr>
              <a:t>epulaua</a:t>
            </a:r>
            <a:r>
              <a:rPr sz="975" spc="-30" dirty="0">
                <a:latin typeface="Arial MT"/>
                <a:cs typeface="Arial MT"/>
              </a:rPr>
              <a:t>n</a:t>
            </a:r>
            <a:r>
              <a:rPr sz="975" spc="-23" dirty="0">
                <a:latin typeface="Arial MT"/>
                <a:cs typeface="Arial MT"/>
              </a:rPr>
              <a:t> </a:t>
            </a:r>
            <a:r>
              <a:rPr sz="975" spc="-8" dirty="0">
                <a:latin typeface="Arial MT"/>
                <a:cs typeface="Arial MT"/>
              </a:rPr>
              <a:t>Ria</a:t>
            </a:r>
            <a:r>
              <a:rPr sz="975" spc="-30" dirty="0">
                <a:latin typeface="Arial MT"/>
                <a:cs typeface="Arial MT"/>
              </a:rPr>
              <a:t>u  (PP</a:t>
            </a:r>
            <a:r>
              <a:rPr sz="975" spc="-45" dirty="0">
                <a:latin typeface="Arial MT"/>
                <a:cs typeface="Arial MT"/>
              </a:rPr>
              <a:t> </a:t>
            </a:r>
            <a:r>
              <a:rPr sz="975" spc="-15" dirty="0">
                <a:latin typeface="Arial MT"/>
                <a:cs typeface="Arial MT"/>
              </a:rPr>
              <a:t>No.</a:t>
            </a:r>
            <a:r>
              <a:rPr sz="975" spc="-68" dirty="0">
                <a:latin typeface="Arial MT"/>
                <a:cs typeface="Arial MT"/>
              </a:rPr>
              <a:t> </a:t>
            </a:r>
            <a:r>
              <a:rPr sz="975" spc="-8" dirty="0">
                <a:latin typeface="Arial MT"/>
                <a:cs typeface="Arial MT"/>
              </a:rPr>
              <a:t>42</a:t>
            </a:r>
            <a:r>
              <a:rPr sz="975" spc="-45" dirty="0">
                <a:latin typeface="Arial MT"/>
                <a:cs typeface="Arial MT"/>
              </a:rPr>
              <a:t>/</a:t>
            </a:r>
            <a:r>
              <a:rPr sz="975" spc="-8" dirty="0">
                <a:latin typeface="Arial MT"/>
                <a:cs typeface="Arial MT"/>
              </a:rPr>
              <a:t>201</a:t>
            </a:r>
            <a:r>
              <a:rPr sz="975" spc="-30" dirty="0">
                <a:latin typeface="Arial MT"/>
                <a:cs typeface="Arial MT"/>
              </a:rPr>
              <a:t>7</a:t>
            </a:r>
            <a:r>
              <a:rPr sz="975" spc="-15" dirty="0">
                <a:latin typeface="Arial MT"/>
                <a:cs typeface="Arial MT"/>
              </a:rPr>
              <a:t> </a:t>
            </a:r>
            <a:r>
              <a:rPr sz="975" spc="-23" dirty="0">
                <a:latin typeface="Arial MT"/>
                <a:cs typeface="Arial MT"/>
              </a:rPr>
              <a:t>-</a:t>
            </a:r>
            <a:r>
              <a:rPr sz="975" spc="-45" dirty="0">
                <a:latin typeface="Arial MT"/>
                <a:cs typeface="Arial MT"/>
              </a:rPr>
              <a:t> </a:t>
            </a:r>
            <a:r>
              <a:rPr sz="975" spc="-75" dirty="0">
                <a:latin typeface="Arial MT"/>
                <a:cs typeface="Arial MT"/>
              </a:rPr>
              <a:t>O</a:t>
            </a:r>
            <a:r>
              <a:rPr sz="975" spc="-30" dirty="0">
                <a:latin typeface="Arial MT"/>
                <a:cs typeface="Arial MT"/>
              </a:rPr>
              <a:t>k</a:t>
            </a:r>
            <a:r>
              <a:rPr sz="975" spc="-45" dirty="0">
                <a:latin typeface="Arial MT"/>
                <a:cs typeface="Arial MT"/>
              </a:rPr>
              <a:t>t</a:t>
            </a:r>
            <a:r>
              <a:rPr sz="975" spc="-8" dirty="0">
                <a:latin typeface="Arial MT"/>
                <a:cs typeface="Arial MT"/>
              </a:rPr>
              <a:t>obe</a:t>
            </a:r>
            <a:r>
              <a:rPr sz="975" spc="-23" dirty="0">
                <a:latin typeface="Arial MT"/>
                <a:cs typeface="Arial MT"/>
              </a:rPr>
              <a:t>r</a:t>
            </a:r>
            <a:r>
              <a:rPr sz="975" spc="-38" dirty="0">
                <a:latin typeface="Arial MT"/>
                <a:cs typeface="Arial MT"/>
              </a:rPr>
              <a:t> </a:t>
            </a:r>
            <a:r>
              <a:rPr sz="975" spc="-8" dirty="0">
                <a:latin typeface="Arial MT"/>
                <a:cs typeface="Arial MT"/>
              </a:rPr>
              <a:t>2017</a:t>
            </a:r>
            <a:r>
              <a:rPr sz="975" spc="-23" dirty="0">
                <a:latin typeface="Arial MT"/>
                <a:cs typeface="Arial MT"/>
              </a:rPr>
              <a:t>)  </a:t>
            </a:r>
            <a:r>
              <a:rPr sz="975" spc="-8" dirty="0">
                <a:latin typeface="Arial MT"/>
                <a:cs typeface="Arial MT"/>
              </a:rPr>
              <a:t>Beroperasi</a:t>
            </a:r>
            <a:r>
              <a:rPr sz="975" spc="-38" dirty="0">
                <a:latin typeface="Arial MT"/>
                <a:cs typeface="Arial MT"/>
              </a:rPr>
              <a:t> </a:t>
            </a:r>
            <a:r>
              <a:rPr sz="975" dirty="0">
                <a:latin typeface="Arial MT"/>
                <a:cs typeface="Arial MT"/>
              </a:rPr>
              <a:t>Desember</a:t>
            </a:r>
            <a:r>
              <a:rPr sz="975" spc="-45" dirty="0">
                <a:latin typeface="Arial MT"/>
                <a:cs typeface="Arial MT"/>
              </a:rPr>
              <a:t> </a:t>
            </a:r>
            <a:r>
              <a:rPr sz="975" spc="-8" dirty="0">
                <a:latin typeface="Arial MT"/>
                <a:cs typeface="Arial MT"/>
              </a:rPr>
              <a:t>2018</a:t>
            </a:r>
            <a:endParaRPr sz="975">
              <a:latin typeface="Arial MT"/>
              <a:cs typeface="Arial MT"/>
            </a:endParaRPr>
          </a:p>
          <a:p>
            <a:pPr marL="19050">
              <a:spcBef>
                <a:spcPts val="360"/>
              </a:spcBef>
            </a:pPr>
            <a:r>
              <a:rPr sz="975" spc="-38" dirty="0">
                <a:latin typeface="Arial MT"/>
                <a:cs typeface="Arial MT"/>
              </a:rPr>
              <a:t>K</a:t>
            </a:r>
            <a:r>
              <a:rPr sz="975" spc="-8" dirty="0">
                <a:latin typeface="Arial MT"/>
                <a:cs typeface="Arial MT"/>
              </a:rPr>
              <a:t>egia</a:t>
            </a:r>
            <a:r>
              <a:rPr sz="975" spc="-45" dirty="0">
                <a:latin typeface="Arial MT"/>
                <a:cs typeface="Arial MT"/>
              </a:rPr>
              <a:t>t</a:t>
            </a:r>
            <a:r>
              <a:rPr sz="975" spc="-8" dirty="0">
                <a:latin typeface="Arial MT"/>
                <a:cs typeface="Arial MT"/>
              </a:rPr>
              <a:t>a</a:t>
            </a:r>
            <a:r>
              <a:rPr sz="975" spc="-30" dirty="0">
                <a:latin typeface="Arial MT"/>
                <a:cs typeface="Arial MT"/>
              </a:rPr>
              <a:t>n</a:t>
            </a:r>
            <a:r>
              <a:rPr sz="975" spc="-23" dirty="0">
                <a:latin typeface="Arial MT"/>
                <a:cs typeface="Arial MT"/>
              </a:rPr>
              <a:t> U</a:t>
            </a:r>
            <a:r>
              <a:rPr sz="975" spc="-45" dirty="0">
                <a:latin typeface="Arial MT"/>
                <a:cs typeface="Arial MT"/>
              </a:rPr>
              <a:t>t</a:t>
            </a:r>
            <a:r>
              <a:rPr sz="975" spc="-8" dirty="0">
                <a:latin typeface="Arial MT"/>
                <a:cs typeface="Arial MT"/>
              </a:rPr>
              <a:t>a</a:t>
            </a:r>
            <a:r>
              <a:rPr sz="975" spc="30" dirty="0">
                <a:latin typeface="Arial MT"/>
                <a:cs typeface="Arial MT"/>
              </a:rPr>
              <a:t>m</a:t>
            </a:r>
            <a:r>
              <a:rPr sz="975" dirty="0">
                <a:latin typeface="Arial MT"/>
                <a:cs typeface="Arial MT"/>
              </a:rPr>
              <a:t>a</a:t>
            </a:r>
            <a:r>
              <a:rPr sz="975" spc="-15" dirty="0">
                <a:latin typeface="Arial MT"/>
                <a:cs typeface="Arial MT"/>
              </a:rPr>
              <a:t>:</a:t>
            </a:r>
            <a:endParaRPr sz="975">
              <a:latin typeface="Arial MT"/>
              <a:cs typeface="Arial MT"/>
            </a:endParaRPr>
          </a:p>
          <a:p>
            <a:pPr marL="19050">
              <a:spcBef>
                <a:spcPts val="8"/>
              </a:spcBef>
            </a:pPr>
            <a:r>
              <a:rPr sz="975" spc="-23" dirty="0">
                <a:latin typeface="Arial MT"/>
                <a:cs typeface="Arial MT"/>
              </a:rPr>
              <a:t>-</a:t>
            </a:r>
            <a:r>
              <a:rPr sz="975" spc="-45" dirty="0">
                <a:latin typeface="Arial MT"/>
                <a:cs typeface="Arial MT"/>
              </a:rPr>
              <a:t> 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38" dirty="0">
                <a:latin typeface="Arial MT"/>
                <a:cs typeface="Arial MT"/>
              </a:rPr>
              <a:t>P</a:t>
            </a:r>
            <a:r>
              <a:rPr sz="975" spc="-8" dirty="0">
                <a:latin typeface="Arial MT"/>
                <a:cs typeface="Arial MT"/>
              </a:rPr>
              <a:t>engolaha</a:t>
            </a:r>
            <a:r>
              <a:rPr sz="975" spc="-30" dirty="0">
                <a:latin typeface="Arial MT"/>
                <a:cs typeface="Arial MT"/>
              </a:rPr>
              <a:t>n</a:t>
            </a:r>
            <a:r>
              <a:rPr sz="975" spc="-23" dirty="0">
                <a:latin typeface="Arial MT"/>
                <a:cs typeface="Arial MT"/>
              </a:rPr>
              <a:t> </a:t>
            </a:r>
            <a:r>
              <a:rPr sz="975" spc="-38" dirty="0">
                <a:latin typeface="Arial MT"/>
                <a:cs typeface="Arial MT"/>
              </a:rPr>
              <a:t>B</a:t>
            </a:r>
            <a:r>
              <a:rPr sz="975" spc="-8" dirty="0">
                <a:latin typeface="Arial MT"/>
                <a:cs typeface="Arial MT"/>
              </a:rPr>
              <a:t>au</a:t>
            </a:r>
            <a:r>
              <a:rPr sz="975" spc="-30" dirty="0">
                <a:latin typeface="Arial MT"/>
                <a:cs typeface="Arial MT"/>
              </a:rPr>
              <a:t>k</a:t>
            </a:r>
            <a:r>
              <a:rPr sz="975" spc="45" dirty="0">
                <a:latin typeface="Arial MT"/>
                <a:cs typeface="Arial MT"/>
              </a:rPr>
              <a:t>s</a:t>
            </a:r>
            <a:r>
              <a:rPr sz="975" spc="8" dirty="0">
                <a:latin typeface="Arial MT"/>
                <a:cs typeface="Arial MT"/>
              </a:rPr>
              <a:t>i</a:t>
            </a:r>
            <a:r>
              <a:rPr sz="975" spc="-15" dirty="0">
                <a:latin typeface="Arial MT"/>
                <a:cs typeface="Arial MT"/>
              </a:rPr>
              <a:t>t</a:t>
            </a:r>
            <a:endParaRPr sz="975">
              <a:latin typeface="Arial MT"/>
              <a:cs typeface="Arial MT"/>
            </a:endParaRPr>
          </a:p>
          <a:p>
            <a:pPr marL="19050">
              <a:spcBef>
                <a:spcPts val="8"/>
              </a:spcBef>
            </a:pPr>
            <a:r>
              <a:rPr sz="975" spc="-23" dirty="0">
                <a:latin typeface="Arial MT"/>
                <a:cs typeface="Arial MT"/>
              </a:rPr>
              <a:t>-</a:t>
            </a:r>
            <a:r>
              <a:rPr sz="975" spc="-45" dirty="0">
                <a:latin typeface="Arial MT"/>
                <a:cs typeface="Arial MT"/>
              </a:rPr>
              <a:t> </a:t>
            </a:r>
            <a:r>
              <a:rPr sz="975" spc="-8" dirty="0">
                <a:latin typeface="Arial MT"/>
                <a:cs typeface="Arial MT"/>
              </a:rPr>
              <a:t>Logi</a:t>
            </a:r>
            <a:r>
              <a:rPr sz="975" spc="45" dirty="0">
                <a:latin typeface="Arial MT"/>
                <a:cs typeface="Arial MT"/>
              </a:rPr>
              <a:t>s</a:t>
            </a:r>
            <a:r>
              <a:rPr sz="975" spc="-45" dirty="0">
                <a:latin typeface="Arial MT"/>
                <a:cs typeface="Arial MT"/>
              </a:rPr>
              <a:t>t</a:t>
            </a:r>
            <a:r>
              <a:rPr sz="975" spc="8" dirty="0">
                <a:latin typeface="Arial MT"/>
                <a:cs typeface="Arial MT"/>
              </a:rPr>
              <a:t>i</a:t>
            </a:r>
            <a:r>
              <a:rPr sz="975" spc="-30" dirty="0">
                <a:latin typeface="Arial MT"/>
                <a:cs typeface="Arial MT"/>
              </a:rPr>
              <a:t>k</a:t>
            </a:r>
            <a:endParaRPr sz="975">
              <a:latin typeface="Arial MT"/>
              <a:cs typeface="Arial MT"/>
            </a:endParaRPr>
          </a:p>
        </p:txBody>
      </p:sp>
      <p:sp>
        <p:nvSpPr>
          <p:cNvPr id="63" name="object 63"/>
          <p:cNvSpPr txBox="1"/>
          <p:nvPr/>
        </p:nvSpPr>
        <p:spPr>
          <a:xfrm>
            <a:off x="6502479" y="8017415"/>
            <a:ext cx="659130" cy="169277"/>
          </a:xfrm>
          <a:prstGeom prst="rect">
            <a:avLst/>
          </a:prstGeom>
        </p:spPr>
        <p:txBody>
          <a:bodyPr vert="horz" wrap="square" lIns="0" tIns="19050" rIns="0" bIns="0" rtlCol="0">
            <a:spAutoFit/>
          </a:bodyPr>
          <a:lstStyle/>
          <a:p>
            <a:pPr marL="19050">
              <a:spcBef>
                <a:spcPts val="150"/>
              </a:spcBef>
            </a:pPr>
            <a:r>
              <a:rPr sz="975" spc="-8" dirty="0">
                <a:solidFill>
                  <a:srgbClr val="333333"/>
                </a:solidFill>
                <a:latin typeface="Arial MT"/>
                <a:cs typeface="Arial MT"/>
              </a:rPr>
              <a:t>8</a:t>
            </a:r>
            <a:r>
              <a:rPr sz="975" spc="-15" dirty="0">
                <a:solidFill>
                  <a:srgbClr val="333333"/>
                </a:solidFill>
                <a:latin typeface="Arial MT"/>
                <a:cs typeface="Arial MT"/>
              </a:rPr>
              <a:t>.</a:t>
            </a:r>
            <a:r>
              <a:rPr sz="975" spc="-68" dirty="0">
                <a:solidFill>
                  <a:srgbClr val="333333"/>
                </a:solidFill>
                <a:latin typeface="Arial MT"/>
                <a:cs typeface="Arial MT"/>
              </a:rPr>
              <a:t> </a:t>
            </a:r>
            <a:r>
              <a:rPr sz="975" spc="-38" dirty="0">
                <a:solidFill>
                  <a:srgbClr val="333333"/>
                </a:solidFill>
                <a:latin typeface="Arial MT"/>
                <a:cs typeface="Arial MT"/>
              </a:rPr>
              <a:t>KEK</a:t>
            </a:r>
            <a:r>
              <a:rPr sz="975" spc="-45" dirty="0">
                <a:solidFill>
                  <a:srgbClr val="333333"/>
                </a:solidFill>
                <a:latin typeface="Arial MT"/>
                <a:cs typeface="Arial MT"/>
              </a:rPr>
              <a:t> </a:t>
            </a:r>
            <a:r>
              <a:rPr sz="975" spc="-8" dirty="0">
                <a:solidFill>
                  <a:srgbClr val="333333"/>
                </a:solidFill>
                <a:latin typeface="Arial MT"/>
                <a:cs typeface="Arial MT"/>
              </a:rPr>
              <a:t>Lid</a:t>
            </a:r>
            <a:r>
              <a:rPr sz="975" spc="-30" dirty="0">
                <a:solidFill>
                  <a:srgbClr val="333333"/>
                </a:solidFill>
                <a:latin typeface="Arial MT"/>
                <a:cs typeface="Arial MT"/>
              </a:rPr>
              <a:t>o</a:t>
            </a:r>
            <a:endParaRPr sz="975">
              <a:latin typeface="Arial MT"/>
              <a:cs typeface="Arial MT"/>
            </a:endParaRPr>
          </a:p>
        </p:txBody>
      </p:sp>
      <p:sp>
        <p:nvSpPr>
          <p:cNvPr id="64" name="object 64"/>
          <p:cNvSpPr txBox="1"/>
          <p:nvPr/>
        </p:nvSpPr>
        <p:spPr>
          <a:xfrm>
            <a:off x="6424433" y="8546570"/>
            <a:ext cx="939165" cy="451406"/>
          </a:xfrm>
          <a:prstGeom prst="rect">
            <a:avLst/>
          </a:prstGeom>
        </p:spPr>
        <p:txBody>
          <a:bodyPr vert="horz" wrap="square" lIns="0" tIns="19050" rIns="0" bIns="0" rtlCol="0">
            <a:spAutoFit/>
          </a:bodyPr>
          <a:lstStyle/>
          <a:p>
            <a:pPr marL="19050">
              <a:lnSpc>
                <a:spcPts val="1140"/>
              </a:lnSpc>
              <a:spcBef>
                <a:spcPts val="150"/>
              </a:spcBef>
            </a:pPr>
            <a:r>
              <a:rPr sz="975" spc="-38" dirty="0">
                <a:latin typeface="Arial MT"/>
                <a:cs typeface="Arial MT"/>
              </a:rPr>
              <a:t>K</a:t>
            </a:r>
            <a:r>
              <a:rPr sz="975" spc="-8" dirty="0">
                <a:latin typeface="Arial MT"/>
                <a:cs typeface="Arial MT"/>
              </a:rPr>
              <a:t>egia</a:t>
            </a:r>
            <a:r>
              <a:rPr sz="975" spc="-45" dirty="0">
                <a:latin typeface="Arial MT"/>
                <a:cs typeface="Arial MT"/>
              </a:rPr>
              <a:t>t</a:t>
            </a:r>
            <a:r>
              <a:rPr sz="975" spc="-8" dirty="0">
                <a:latin typeface="Arial MT"/>
                <a:cs typeface="Arial MT"/>
              </a:rPr>
              <a:t>a</a:t>
            </a:r>
            <a:r>
              <a:rPr sz="975" spc="-30" dirty="0">
                <a:latin typeface="Arial MT"/>
                <a:cs typeface="Arial MT"/>
              </a:rPr>
              <a:t>n</a:t>
            </a:r>
            <a:r>
              <a:rPr sz="975" spc="-23" dirty="0">
                <a:latin typeface="Arial MT"/>
                <a:cs typeface="Arial MT"/>
              </a:rPr>
              <a:t> U</a:t>
            </a:r>
            <a:r>
              <a:rPr sz="975" spc="-45" dirty="0">
                <a:latin typeface="Arial MT"/>
                <a:cs typeface="Arial MT"/>
              </a:rPr>
              <a:t>t</a:t>
            </a:r>
            <a:r>
              <a:rPr sz="975" spc="-8" dirty="0">
                <a:latin typeface="Arial MT"/>
                <a:cs typeface="Arial MT"/>
              </a:rPr>
              <a:t>a</a:t>
            </a:r>
            <a:r>
              <a:rPr sz="975" spc="30" dirty="0">
                <a:latin typeface="Arial MT"/>
                <a:cs typeface="Arial MT"/>
              </a:rPr>
              <a:t>m</a:t>
            </a:r>
            <a:r>
              <a:rPr sz="975" dirty="0">
                <a:latin typeface="Arial MT"/>
                <a:cs typeface="Arial MT"/>
              </a:rPr>
              <a:t>a</a:t>
            </a:r>
            <a:r>
              <a:rPr sz="975" spc="-15" dirty="0">
                <a:latin typeface="Arial MT"/>
                <a:cs typeface="Arial MT"/>
              </a:rPr>
              <a:t>:</a:t>
            </a:r>
            <a:endParaRPr sz="975">
              <a:latin typeface="Arial MT"/>
              <a:cs typeface="Arial MT"/>
            </a:endParaRPr>
          </a:p>
          <a:p>
            <a:pPr marL="19050">
              <a:lnSpc>
                <a:spcPts val="1140"/>
              </a:lnSpc>
            </a:pPr>
            <a:r>
              <a:rPr sz="975" spc="-23" dirty="0">
                <a:latin typeface="Arial MT"/>
                <a:cs typeface="Arial MT"/>
              </a:rPr>
              <a:t>-</a:t>
            </a:r>
            <a:r>
              <a:rPr sz="975" spc="-45" dirty="0">
                <a:latin typeface="Arial MT"/>
                <a:cs typeface="Arial MT"/>
              </a:rPr>
              <a:t> </a:t>
            </a:r>
            <a:r>
              <a:rPr sz="975" spc="-38" dirty="0">
                <a:latin typeface="Arial MT"/>
                <a:cs typeface="Arial MT"/>
              </a:rPr>
              <a:t>P</a:t>
            </a:r>
            <a:r>
              <a:rPr sz="975" spc="-8" dirty="0">
                <a:latin typeface="Arial MT"/>
                <a:cs typeface="Arial MT"/>
              </a:rPr>
              <a:t>a</a:t>
            </a:r>
            <a:r>
              <a:rPr sz="975" spc="-23" dirty="0">
                <a:latin typeface="Arial MT"/>
                <a:cs typeface="Arial MT"/>
              </a:rPr>
              <a:t>r</a:t>
            </a:r>
            <a:r>
              <a:rPr sz="975" dirty="0">
                <a:latin typeface="Arial MT"/>
                <a:cs typeface="Arial MT"/>
              </a:rPr>
              <a:t>iwi</a:t>
            </a:r>
            <a:r>
              <a:rPr sz="975" spc="45" dirty="0">
                <a:latin typeface="Arial MT"/>
                <a:cs typeface="Arial MT"/>
              </a:rPr>
              <a:t>s</a:t>
            </a:r>
            <a:r>
              <a:rPr sz="975" spc="-8" dirty="0">
                <a:latin typeface="Arial MT"/>
                <a:cs typeface="Arial MT"/>
              </a:rPr>
              <a:t>a</a:t>
            </a:r>
            <a:r>
              <a:rPr sz="975" spc="-45" dirty="0">
                <a:latin typeface="Arial MT"/>
                <a:cs typeface="Arial MT"/>
              </a:rPr>
              <a:t>t</a:t>
            </a:r>
            <a:r>
              <a:rPr sz="975" spc="-30" dirty="0">
                <a:latin typeface="Arial MT"/>
                <a:cs typeface="Arial MT"/>
              </a:rPr>
              <a:t>a</a:t>
            </a:r>
            <a:endParaRPr sz="975">
              <a:latin typeface="Arial MT"/>
              <a:cs typeface="Arial MT"/>
            </a:endParaRPr>
          </a:p>
          <a:p>
            <a:pPr marL="19050">
              <a:spcBef>
                <a:spcPts val="8"/>
              </a:spcBef>
            </a:pPr>
            <a:r>
              <a:rPr sz="975" spc="-23" dirty="0">
                <a:latin typeface="Arial MT"/>
                <a:cs typeface="Arial MT"/>
              </a:rPr>
              <a:t>-</a:t>
            </a:r>
            <a:r>
              <a:rPr sz="975" spc="-45" dirty="0">
                <a:latin typeface="Arial MT"/>
                <a:cs typeface="Arial MT"/>
              </a:rPr>
              <a:t> 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30" dirty="0">
                <a:latin typeface="Arial MT"/>
                <a:cs typeface="Arial MT"/>
              </a:rPr>
              <a:t>Kr</a:t>
            </a:r>
            <a:r>
              <a:rPr sz="975" spc="-8" dirty="0">
                <a:latin typeface="Arial MT"/>
                <a:cs typeface="Arial MT"/>
              </a:rPr>
              <a:t>ea</a:t>
            </a:r>
            <a:r>
              <a:rPr sz="975" spc="-45" dirty="0">
                <a:latin typeface="Arial MT"/>
                <a:cs typeface="Arial MT"/>
              </a:rPr>
              <a:t>t</a:t>
            </a:r>
            <a:r>
              <a:rPr sz="975" spc="8" dirty="0">
                <a:latin typeface="Arial MT"/>
                <a:cs typeface="Arial MT"/>
              </a:rPr>
              <a:t>i</a:t>
            </a:r>
            <a:r>
              <a:rPr sz="975" spc="-15" dirty="0">
                <a:latin typeface="Arial MT"/>
                <a:cs typeface="Arial MT"/>
              </a:rPr>
              <a:t>f</a:t>
            </a:r>
            <a:endParaRPr sz="975">
              <a:latin typeface="Arial MT"/>
              <a:cs typeface="Arial MT"/>
            </a:endParaRPr>
          </a:p>
        </p:txBody>
      </p:sp>
      <p:sp>
        <p:nvSpPr>
          <p:cNvPr id="65" name="object 65"/>
          <p:cNvSpPr txBox="1"/>
          <p:nvPr/>
        </p:nvSpPr>
        <p:spPr>
          <a:xfrm>
            <a:off x="2467451" y="8009115"/>
            <a:ext cx="1380173" cy="169277"/>
          </a:xfrm>
          <a:prstGeom prst="rect">
            <a:avLst/>
          </a:prstGeom>
        </p:spPr>
        <p:txBody>
          <a:bodyPr vert="horz" wrap="square" lIns="0" tIns="19050" rIns="0" bIns="0" rtlCol="0">
            <a:spAutoFit/>
          </a:bodyPr>
          <a:lstStyle/>
          <a:p>
            <a:pPr marL="19050">
              <a:spcBef>
                <a:spcPts val="150"/>
              </a:spcBef>
            </a:pPr>
            <a:r>
              <a:rPr sz="975" spc="-8" dirty="0">
                <a:solidFill>
                  <a:srgbClr val="333333"/>
                </a:solidFill>
                <a:latin typeface="Arial MT"/>
                <a:cs typeface="Arial MT"/>
              </a:rPr>
              <a:t>6</a:t>
            </a:r>
            <a:r>
              <a:rPr sz="975" spc="-15" dirty="0">
                <a:solidFill>
                  <a:srgbClr val="333333"/>
                </a:solidFill>
                <a:latin typeface="Arial MT"/>
                <a:cs typeface="Arial MT"/>
              </a:rPr>
              <a:t>.</a:t>
            </a:r>
            <a:r>
              <a:rPr sz="975" spc="-68" dirty="0">
                <a:solidFill>
                  <a:srgbClr val="333333"/>
                </a:solidFill>
                <a:latin typeface="Arial MT"/>
                <a:cs typeface="Arial MT"/>
              </a:rPr>
              <a:t> </a:t>
            </a:r>
            <a:r>
              <a:rPr sz="975" spc="-38" dirty="0">
                <a:solidFill>
                  <a:srgbClr val="333333"/>
                </a:solidFill>
                <a:latin typeface="Arial MT"/>
                <a:cs typeface="Arial MT"/>
              </a:rPr>
              <a:t>KEK</a:t>
            </a:r>
            <a:r>
              <a:rPr sz="975" spc="-45" dirty="0">
                <a:solidFill>
                  <a:srgbClr val="333333"/>
                </a:solidFill>
                <a:latin typeface="Arial MT"/>
                <a:cs typeface="Arial MT"/>
              </a:rPr>
              <a:t> </a:t>
            </a:r>
            <a:r>
              <a:rPr sz="975" spc="-143" dirty="0">
                <a:solidFill>
                  <a:srgbClr val="333333"/>
                </a:solidFill>
                <a:latin typeface="Arial MT"/>
                <a:cs typeface="Arial MT"/>
              </a:rPr>
              <a:t>T</a:t>
            </a:r>
            <a:r>
              <a:rPr sz="975" spc="-8" dirty="0">
                <a:solidFill>
                  <a:srgbClr val="333333"/>
                </a:solidFill>
                <a:latin typeface="Arial MT"/>
                <a:cs typeface="Arial MT"/>
              </a:rPr>
              <a:t>anjun</a:t>
            </a:r>
            <a:r>
              <a:rPr sz="975" spc="-30" dirty="0">
                <a:solidFill>
                  <a:srgbClr val="333333"/>
                </a:solidFill>
                <a:latin typeface="Arial MT"/>
                <a:cs typeface="Arial MT"/>
              </a:rPr>
              <a:t>g</a:t>
            </a:r>
            <a:r>
              <a:rPr sz="975" spc="-23" dirty="0">
                <a:solidFill>
                  <a:srgbClr val="333333"/>
                </a:solidFill>
                <a:latin typeface="Arial MT"/>
                <a:cs typeface="Arial MT"/>
              </a:rPr>
              <a:t> </a:t>
            </a:r>
            <a:r>
              <a:rPr sz="975" spc="-38" dirty="0">
                <a:solidFill>
                  <a:srgbClr val="333333"/>
                </a:solidFill>
                <a:latin typeface="Arial MT"/>
                <a:cs typeface="Arial MT"/>
              </a:rPr>
              <a:t>K</a:t>
            </a:r>
            <a:r>
              <a:rPr sz="975" spc="-8" dirty="0">
                <a:solidFill>
                  <a:srgbClr val="333333"/>
                </a:solidFill>
                <a:latin typeface="Arial MT"/>
                <a:cs typeface="Arial MT"/>
              </a:rPr>
              <a:t>ela</a:t>
            </a:r>
            <a:r>
              <a:rPr sz="975" spc="-113" dirty="0">
                <a:solidFill>
                  <a:srgbClr val="333333"/>
                </a:solidFill>
                <a:latin typeface="Arial MT"/>
                <a:cs typeface="Arial MT"/>
              </a:rPr>
              <a:t>y</a:t>
            </a:r>
            <a:r>
              <a:rPr sz="975" spc="-8" dirty="0">
                <a:solidFill>
                  <a:srgbClr val="333333"/>
                </a:solidFill>
                <a:latin typeface="Arial MT"/>
                <a:cs typeface="Arial MT"/>
              </a:rPr>
              <a:t>an</a:t>
            </a:r>
            <a:r>
              <a:rPr sz="975" spc="-30" dirty="0">
                <a:solidFill>
                  <a:srgbClr val="333333"/>
                </a:solidFill>
                <a:latin typeface="Arial MT"/>
                <a:cs typeface="Arial MT"/>
              </a:rPr>
              <a:t>g</a:t>
            </a:r>
            <a:endParaRPr sz="975">
              <a:latin typeface="Arial MT"/>
              <a:cs typeface="Arial MT"/>
            </a:endParaRPr>
          </a:p>
        </p:txBody>
      </p:sp>
      <p:sp>
        <p:nvSpPr>
          <p:cNvPr id="66" name="object 66"/>
          <p:cNvSpPr txBox="1"/>
          <p:nvPr/>
        </p:nvSpPr>
        <p:spPr>
          <a:xfrm>
            <a:off x="2389405" y="8235303"/>
            <a:ext cx="1683068" cy="760273"/>
          </a:xfrm>
          <a:prstGeom prst="rect">
            <a:avLst/>
          </a:prstGeom>
        </p:spPr>
        <p:txBody>
          <a:bodyPr vert="horz" wrap="square" lIns="0" tIns="27623" rIns="0" bIns="0" rtlCol="0">
            <a:spAutoFit/>
          </a:bodyPr>
          <a:lstStyle/>
          <a:p>
            <a:pPr marL="19050" marR="7620">
              <a:lnSpc>
                <a:spcPts val="1140"/>
              </a:lnSpc>
              <a:spcBef>
                <a:spcPts val="217"/>
              </a:spcBef>
            </a:pPr>
            <a:r>
              <a:rPr sz="975" spc="-38" dirty="0">
                <a:latin typeface="Arial MT"/>
                <a:cs typeface="Arial MT"/>
              </a:rPr>
              <a:t>K</a:t>
            </a:r>
            <a:r>
              <a:rPr sz="975" spc="-8" dirty="0">
                <a:latin typeface="Arial MT"/>
                <a:cs typeface="Arial MT"/>
              </a:rPr>
              <a:t>ab</a:t>
            </a:r>
            <a:r>
              <a:rPr sz="975" spc="-15" dirty="0">
                <a:latin typeface="Arial MT"/>
                <a:cs typeface="Arial MT"/>
              </a:rPr>
              <a:t>.</a:t>
            </a:r>
            <a:r>
              <a:rPr sz="975" spc="-68" dirty="0">
                <a:latin typeface="Arial MT"/>
                <a:cs typeface="Arial MT"/>
              </a:rPr>
              <a:t> </a:t>
            </a:r>
            <a:r>
              <a:rPr sz="975" spc="-38" dirty="0">
                <a:latin typeface="Arial MT"/>
                <a:cs typeface="Arial MT"/>
              </a:rPr>
              <a:t>B</a:t>
            </a:r>
            <a:r>
              <a:rPr sz="975" dirty="0">
                <a:latin typeface="Arial MT"/>
                <a:cs typeface="Arial MT"/>
              </a:rPr>
              <a:t>eli</a:t>
            </a:r>
            <a:r>
              <a:rPr sz="975" spc="-45" dirty="0">
                <a:latin typeface="Arial MT"/>
                <a:cs typeface="Arial MT"/>
              </a:rPr>
              <a:t>t</a:t>
            </a:r>
            <a:r>
              <a:rPr sz="975" spc="-8" dirty="0">
                <a:latin typeface="Arial MT"/>
                <a:cs typeface="Arial MT"/>
              </a:rPr>
              <a:t>un</a:t>
            </a:r>
            <a:r>
              <a:rPr sz="975" dirty="0">
                <a:latin typeface="Arial MT"/>
                <a:cs typeface="Arial MT"/>
              </a:rPr>
              <a:t>g</a:t>
            </a:r>
            <a:r>
              <a:rPr sz="975" spc="-15" dirty="0">
                <a:latin typeface="Arial MT"/>
                <a:cs typeface="Arial MT"/>
              </a:rPr>
              <a:t>,</a:t>
            </a:r>
            <a:r>
              <a:rPr sz="975" spc="-68" dirty="0">
                <a:latin typeface="Arial MT"/>
                <a:cs typeface="Arial MT"/>
              </a:rPr>
              <a:t> </a:t>
            </a:r>
            <a:r>
              <a:rPr sz="975" spc="-38" dirty="0">
                <a:latin typeface="Arial MT"/>
                <a:cs typeface="Arial MT"/>
              </a:rPr>
              <a:t>B</a:t>
            </a:r>
            <a:r>
              <a:rPr sz="975" spc="-8" dirty="0">
                <a:latin typeface="Arial MT"/>
                <a:cs typeface="Arial MT"/>
              </a:rPr>
              <a:t>ang</a:t>
            </a:r>
            <a:r>
              <a:rPr sz="975" spc="-30" dirty="0">
                <a:latin typeface="Arial MT"/>
                <a:cs typeface="Arial MT"/>
              </a:rPr>
              <a:t>ka</a:t>
            </a:r>
            <a:r>
              <a:rPr sz="975" spc="-23" dirty="0">
                <a:latin typeface="Arial MT"/>
                <a:cs typeface="Arial MT"/>
              </a:rPr>
              <a:t> </a:t>
            </a:r>
            <a:r>
              <a:rPr sz="975" spc="-38" dirty="0">
                <a:latin typeface="Arial MT"/>
                <a:cs typeface="Arial MT"/>
              </a:rPr>
              <a:t>B</a:t>
            </a:r>
            <a:r>
              <a:rPr sz="975" dirty="0">
                <a:latin typeface="Arial MT"/>
                <a:cs typeface="Arial MT"/>
              </a:rPr>
              <a:t>eli</a:t>
            </a:r>
            <a:r>
              <a:rPr sz="975" spc="-45" dirty="0">
                <a:latin typeface="Arial MT"/>
                <a:cs typeface="Arial MT"/>
              </a:rPr>
              <a:t>t</a:t>
            </a:r>
            <a:r>
              <a:rPr sz="975" spc="-8" dirty="0">
                <a:latin typeface="Arial MT"/>
                <a:cs typeface="Arial MT"/>
              </a:rPr>
              <a:t>un</a:t>
            </a:r>
            <a:r>
              <a:rPr sz="975" spc="-30" dirty="0">
                <a:latin typeface="Arial MT"/>
                <a:cs typeface="Arial MT"/>
              </a:rPr>
              <a:t>g  (PP</a:t>
            </a:r>
            <a:r>
              <a:rPr sz="975" spc="-45" dirty="0">
                <a:latin typeface="Arial MT"/>
                <a:cs typeface="Arial MT"/>
              </a:rPr>
              <a:t> </a:t>
            </a:r>
            <a:r>
              <a:rPr sz="975" spc="-15" dirty="0">
                <a:latin typeface="Arial MT"/>
                <a:cs typeface="Arial MT"/>
              </a:rPr>
              <a:t>No.</a:t>
            </a:r>
            <a:r>
              <a:rPr sz="975" spc="-68" dirty="0">
                <a:latin typeface="Arial MT"/>
                <a:cs typeface="Arial MT"/>
              </a:rPr>
              <a:t> </a:t>
            </a:r>
            <a:r>
              <a:rPr sz="975" spc="-8" dirty="0">
                <a:latin typeface="Arial MT"/>
                <a:cs typeface="Arial MT"/>
              </a:rPr>
              <a:t>6</a:t>
            </a:r>
            <a:r>
              <a:rPr sz="975" spc="-45" dirty="0">
                <a:latin typeface="Arial MT"/>
                <a:cs typeface="Arial MT"/>
              </a:rPr>
              <a:t>/</a:t>
            </a:r>
            <a:r>
              <a:rPr sz="975" spc="-8" dirty="0">
                <a:latin typeface="Arial MT"/>
                <a:cs typeface="Arial MT"/>
              </a:rPr>
              <a:t>201</a:t>
            </a:r>
            <a:r>
              <a:rPr sz="975" spc="-30" dirty="0">
                <a:latin typeface="Arial MT"/>
                <a:cs typeface="Arial MT"/>
              </a:rPr>
              <a:t>6</a:t>
            </a:r>
            <a:r>
              <a:rPr sz="975" spc="-15" dirty="0">
                <a:latin typeface="Arial MT"/>
                <a:cs typeface="Arial MT"/>
              </a:rPr>
              <a:t> </a:t>
            </a:r>
            <a:r>
              <a:rPr sz="975" spc="-23" dirty="0">
                <a:latin typeface="Arial MT"/>
                <a:cs typeface="Arial MT"/>
              </a:rPr>
              <a:t>-</a:t>
            </a:r>
            <a:r>
              <a:rPr sz="975" spc="-45" dirty="0">
                <a:latin typeface="Arial MT"/>
                <a:cs typeface="Arial MT"/>
              </a:rPr>
              <a:t> </a:t>
            </a:r>
            <a:r>
              <a:rPr sz="975" spc="-127" dirty="0">
                <a:latin typeface="Arial MT"/>
                <a:cs typeface="Arial MT"/>
              </a:rPr>
              <a:t>M</a:t>
            </a:r>
            <a:r>
              <a:rPr sz="975" spc="-8" dirty="0">
                <a:latin typeface="Arial MT"/>
                <a:cs typeface="Arial MT"/>
              </a:rPr>
              <a:t>a</a:t>
            </a:r>
            <a:r>
              <a:rPr sz="975" spc="-23" dirty="0">
                <a:latin typeface="Arial MT"/>
                <a:cs typeface="Arial MT"/>
              </a:rPr>
              <a:t>r</a:t>
            </a:r>
            <a:r>
              <a:rPr sz="975" spc="-8" dirty="0">
                <a:latin typeface="Arial MT"/>
                <a:cs typeface="Arial MT"/>
              </a:rPr>
              <a:t>e</a:t>
            </a:r>
            <a:r>
              <a:rPr sz="975" spc="-15" dirty="0">
                <a:latin typeface="Arial MT"/>
                <a:cs typeface="Arial MT"/>
              </a:rPr>
              <a:t>t</a:t>
            </a:r>
            <a:r>
              <a:rPr sz="975" spc="-68" dirty="0">
                <a:latin typeface="Arial MT"/>
                <a:cs typeface="Arial MT"/>
              </a:rPr>
              <a:t> </a:t>
            </a:r>
            <a:r>
              <a:rPr sz="975" spc="-8" dirty="0">
                <a:latin typeface="Arial MT"/>
                <a:cs typeface="Arial MT"/>
              </a:rPr>
              <a:t>2016</a:t>
            </a:r>
            <a:r>
              <a:rPr sz="975" spc="-23" dirty="0">
                <a:latin typeface="Arial MT"/>
                <a:cs typeface="Arial MT"/>
              </a:rPr>
              <a:t>)</a:t>
            </a:r>
            <a:endParaRPr sz="975">
              <a:latin typeface="Arial MT"/>
              <a:cs typeface="Arial MT"/>
            </a:endParaRPr>
          </a:p>
          <a:p>
            <a:pPr marL="19050">
              <a:lnSpc>
                <a:spcPts val="1035"/>
              </a:lnSpc>
            </a:pPr>
            <a:r>
              <a:rPr sz="975" spc="-38" dirty="0">
                <a:latin typeface="Arial MT"/>
                <a:cs typeface="Arial MT"/>
              </a:rPr>
              <a:t>B</a:t>
            </a:r>
            <a:r>
              <a:rPr sz="975" spc="-8" dirty="0">
                <a:latin typeface="Arial MT"/>
                <a:cs typeface="Arial MT"/>
              </a:rPr>
              <a:t>e</a:t>
            </a:r>
            <a:r>
              <a:rPr sz="975" spc="-23" dirty="0">
                <a:latin typeface="Arial MT"/>
                <a:cs typeface="Arial MT"/>
              </a:rPr>
              <a:t>r</a:t>
            </a:r>
            <a:r>
              <a:rPr sz="975" spc="-8" dirty="0">
                <a:latin typeface="Arial MT"/>
                <a:cs typeface="Arial MT"/>
              </a:rPr>
              <a:t>ope</a:t>
            </a:r>
            <a:r>
              <a:rPr sz="975" spc="-23" dirty="0">
                <a:latin typeface="Arial MT"/>
                <a:cs typeface="Arial MT"/>
              </a:rPr>
              <a:t>r</a:t>
            </a:r>
            <a:r>
              <a:rPr sz="975" spc="-8" dirty="0">
                <a:latin typeface="Arial MT"/>
                <a:cs typeface="Arial MT"/>
              </a:rPr>
              <a:t>a</a:t>
            </a:r>
            <a:r>
              <a:rPr sz="975" spc="45" dirty="0">
                <a:latin typeface="Arial MT"/>
                <a:cs typeface="Arial MT"/>
              </a:rPr>
              <a:t>s</a:t>
            </a:r>
            <a:r>
              <a:rPr sz="975" spc="-15" dirty="0">
                <a:latin typeface="Arial MT"/>
                <a:cs typeface="Arial MT"/>
              </a:rPr>
              <a:t>i</a:t>
            </a:r>
            <a:r>
              <a:rPr sz="975" spc="-23" dirty="0">
                <a:latin typeface="Arial MT"/>
                <a:cs typeface="Arial MT"/>
              </a:rPr>
              <a:t> </a:t>
            </a:r>
            <a:r>
              <a:rPr sz="975" spc="-127" dirty="0">
                <a:latin typeface="Arial MT"/>
                <a:cs typeface="Arial MT"/>
              </a:rPr>
              <a:t>M</a:t>
            </a:r>
            <a:r>
              <a:rPr sz="975" spc="-8" dirty="0">
                <a:latin typeface="Arial MT"/>
                <a:cs typeface="Arial MT"/>
              </a:rPr>
              <a:t>a</a:t>
            </a:r>
            <a:r>
              <a:rPr sz="975" spc="-23" dirty="0">
                <a:latin typeface="Arial MT"/>
                <a:cs typeface="Arial MT"/>
              </a:rPr>
              <a:t>r</a:t>
            </a:r>
            <a:r>
              <a:rPr sz="975" spc="-8" dirty="0">
                <a:latin typeface="Arial MT"/>
                <a:cs typeface="Arial MT"/>
              </a:rPr>
              <a:t>e</a:t>
            </a:r>
            <a:r>
              <a:rPr sz="975" spc="-15" dirty="0">
                <a:latin typeface="Arial MT"/>
                <a:cs typeface="Arial MT"/>
              </a:rPr>
              <a:t>t</a:t>
            </a:r>
            <a:r>
              <a:rPr sz="975" spc="-60" dirty="0">
                <a:latin typeface="Arial MT"/>
                <a:cs typeface="Arial MT"/>
              </a:rPr>
              <a:t> </a:t>
            </a:r>
            <a:r>
              <a:rPr sz="975" spc="-8" dirty="0">
                <a:latin typeface="Arial MT"/>
                <a:cs typeface="Arial MT"/>
              </a:rPr>
              <a:t>2019</a:t>
            </a:r>
            <a:endParaRPr sz="975">
              <a:latin typeface="Arial MT"/>
              <a:cs typeface="Arial MT"/>
            </a:endParaRPr>
          </a:p>
          <a:p>
            <a:pPr marL="19050" marR="750570">
              <a:lnSpc>
                <a:spcPct val="101899"/>
              </a:lnSpc>
              <a:spcBef>
                <a:spcPts val="210"/>
              </a:spcBef>
            </a:pPr>
            <a:r>
              <a:rPr sz="975" spc="-38" dirty="0">
                <a:latin typeface="Arial MT"/>
                <a:cs typeface="Arial MT"/>
              </a:rPr>
              <a:t>K</a:t>
            </a:r>
            <a:r>
              <a:rPr sz="975" spc="-8" dirty="0">
                <a:latin typeface="Arial MT"/>
                <a:cs typeface="Arial MT"/>
              </a:rPr>
              <a:t>egia</a:t>
            </a:r>
            <a:r>
              <a:rPr sz="975" spc="-45" dirty="0">
                <a:latin typeface="Arial MT"/>
                <a:cs typeface="Arial MT"/>
              </a:rPr>
              <a:t>t</a:t>
            </a:r>
            <a:r>
              <a:rPr sz="975" spc="-8" dirty="0">
                <a:latin typeface="Arial MT"/>
                <a:cs typeface="Arial MT"/>
              </a:rPr>
              <a:t>a</a:t>
            </a:r>
            <a:r>
              <a:rPr sz="975" spc="-30" dirty="0">
                <a:latin typeface="Arial MT"/>
                <a:cs typeface="Arial MT"/>
              </a:rPr>
              <a:t>n</a:t>
            </a:r>
            <a:r>
              <a:rPr sz="975" spc="-23" dirty="0">
                <a:latin typeface="Arial MT"/>
                <a:cs typeface="Arial MT"/>
              </a:rPr>
              <a:t> U</a:t>
            </a:r>
            <a:r>
              <a:rPr sz="975" spc="-45" dirty="0">
                <a:latin typeface="Arial MT"/>
                <a:cs typeface="Arial MT"/>
              </a:rPr>
              <a:t>t</a:t>
            </a:r>
            <a:r>
              <a:rPr sz="975" spc="-8" dirty="0">
                <a:latin typeface="Arial MT"/>
                <a:cs typeface="Arial MT"/>
              </a:rPr>
              <a:t>a</a:t>
            </a:r>
            <a:r>
              <a:rPr sz="975" spc="30" dirty="0">
                <a:latin typeface="Arial MT"/>
                <a:cs typeface="Arial MT"/>
              </a:rPr>
              <a:t>m</a:t>
            </a:r>
            <a:r>
              <a:rPr sz="975" dirty="0">
                <a:latin typeface="Arial MT"/>
                <a:cs typeface="Arial MT"/>
              </a:rPr>
              <a:t>a</a:t>
            </a:r>
            <a:r>
              <a:rPr sz="975" spc="-15" dirty="0">
                <a:latin typeface="Arial MT"/>
                <a:cs typeface="Arial MT"/>
              </a:rPr>
              <a:t>:  Pariwisata</a:t>
            </a:r>
            <a:endParaRPr sz="975">
              <a:latin typeface="Arial MT"/>
              <a:cs typeface="Arial MT"/>
            </a:endParaRPr>
          </a:p>
        </p:txBody>
      </p:sp>
      <p:sp>
        <p:nvSpPr>
          <p:cNvPr id="67" name="object 67"/>
          <p:cNvSpPr txBox="1"/>
          <p:nvPr/>
        </p:nvSpPr>
        <p:spPr>
          <a:xfrm>
            <a:off x="9772486" y="2898099"/>
            <a:ext cx="1921193" cy="469359"/>
          </a:xfrm>
          <a:prstGeom prst="rect">
            <a:avLst/>
          </a:prstGeom>
        </p:spPr>
        <p:txBody>
          <a:bodyPr vert="horz" wrap="square" lIns="0" tIns="19050" rIns="0" bIns="0" rtlCol="0">
            <a:spAutoFit/>
          </a:bodyPr>
          <a:lstStyle/>
          <a:p>
            <a:pPr marL="19050">
              <a:spcBef>
                <a:spcPts val="150"/>
              </a:spcBef>
            </a:pPr>
            <a:r>
              <a:rPr sz="975" spc="-23" dirty="0">
                <a:latin typeface="Arial MT"/>
                <a:cs typeface="Arial MT"/>
              </a:rPr>
              <a:t>-</a:t>
            </a:r>
            <a:r>
              <a:rPr sz="975" spc="-45" dirty="0">
                <a:latin typeface="Arial MT"/>
                <a:cs typeface="Arial MT"/>
              </a:rPr>
              <a:t> 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38" dirty="0">
                <a:latin typeface="Arial MT"/>
                <a:cs typeface="Arial MT"/>
              </a:rPr>
              <a:t>P</a:t>
            </a:r>
            <a:r>
              <a:rPr sz="975" spc="-8" dirty="0">
                <a:latin typeface="Arial MT"/>
                <a:cs typeface="Arial MT"/>
              </a:rPr>
              <a:t>engolaha</a:t>
            </a:r>
            <a:r>
              <a:rPr sz="975" spc="-30" dirty="0">
                <a:latin typeface="Arial MT"/>
                <a:cs typeface="Arial MT"/>
              </a:rPr>
              <a:t>n</a:t>
            </a:r>
            <a:r>
              <a:rPr sz="975" spc="-23" dirty="0">
                <a:latin typeface="Arial MT"/>
                <a:cs typeface="Arial MT"/>
              </a:rPr>
              <a:t> </a:t>
            </a:r>
            <a:r>
              <a:rPr sz="975" spc="-38" dirty="0">
                <a:latin typeface="Arial MT"/>
                <a:cs typeface="Arial MT"/>
              </a:rPr>
              <a:t>K</a:t>
            </a:r>
            <a:r>
              <a:rPr sz="975" spc="-8" dirty="0">
                <a:latin typeface="Arial MT"/>
                <a:cs typeface="Arial MT"/>
              </a:rPr>
              <a:t>elap</a:t>
            </a:r>
            <a:r>
              <a:rPr sz="975" spc="-30" dirty="0">
                <a:latin typeface="Arial MT"/>
                <a:cs typeface="Arial MT"/>
              </a:rPr>
              <a:t>a</a:t>
            </a:r>
            <a:r>
              <a:rPr sz="975" spc="-23" dirty="0">
                <a:latin typeface="Arial MT"/>
                <a:cs typeface="Arial MT"/>
              </a:rPr>
              <a:t> </a:t>
            </a:r>
            <a:r>
              <a:rPr sz="975" spc="-38" dirty="0">
                <a:latin typeface="Arial MT"/>
                <a:cs typeface="Arial MT"/>
              </a:rPr>
              <a:t>S</a:t>
            </a:r>
            <a:r>
              <a:rPr sz="975" spc="-8" dirty="0">
                <a:latin typeface="Arial MT"/>
                <a:cs typeface="Arial MT"/>
              </a:rPr>
              <a:t>awi</a:t>
            </a:r>
            <a:r>
              <a:rPr sz="975" spc="-15" dirty="0">
                <a:latin typeface="Arial MT"/>
                <a:cs typeface="Arial MT"/>
              </a:rPr>
              <a:t>t</a:t>
            </a:r>
            <a:endParaRPr sz="975">
              <a:latin typeface="Arial MT"/>
              <a:cs typeface="Arial MT"/>
            </a:endParaRPr>
          </a:p>
          <a:p>
            <a:pPr marL="19050">
              <a:spcBef>
                <a:spcPts val="8"/>
              </a:spcBef>
            </a:pPr>
            <a:r>
              <a:rPr sz="975" spc="-23" dirty="0">
                <a:latin typeface="Arial MT"/>
                <a:cs typeface="Arial MT"/>
              </a:rPr>
              <a:t>-</a:t>
            </a:r>
            <a:r>
              <a:rPr sz="975" spc="-45" dirty="0">
                <a:latin typeface="Arial MT"/>
                <a:cs typeface="Arial MT"/>
              </a:rPr>
              <a:t> 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38" dirty="0">
                <a:latin typeface="Arial MT"/>
                <a:cs typeface="Arial MT"/>
              </a:rPr>
              <a:t>E</a:t>
            </a:r>
            <a:r>
              <a:rPr sz="975" spc="-8" dirty="0">
                <a:latin typeface="Arial MT"/>
                <a:cs typeface="Arial MT"/>
              </a:rPr>
              <a:t>ne</a:t>
            </a:r>
            <a:r>
              <a:rPr sz="975" spc="-23" dirty="0">
                <a:latin typeface="Arial MT"/>
                <a:cs typeface="Arial MT"/>
              </a:rPr>
              <a:t>r</a:t>
            </a:r>
            <a:r>
              <a:rPr sz="975" spc="-8" dirty="0">
                <a:latin typeface="Arial MT"/>
                <a:cs typeface="Arial MT"/>
              </a:rPr>
              <a:t>g</a:t>
            </a:r>
            <a:r>
              <a:rPr sz="975" spc="-15" dirty="0">
                <a:latin typeface="Arial MT"/>
                <a:cs typeface="Arial MT"/>
              </a:rPr>
              <a:t>i</a:t>
            </a:r>
            <a:endParaRPr sz="975">
              <a:latin typeface="Arial MT"/>
              <a:cs typeface="Arial MT"/>
            </a:endParaRPr>
          </a:p>
          <a:p>
            <a:pPr marL="19050">
              <a:spcBef>
                <a:spcPts val="8"/>
              </a:spcBef>
            </a:pPr>
            <a:r>
              <a:rPr sz="975" spc="-23" dirty="0">
                <a:latin typeface="Arial MT"/>
                <a:cs typeface="Arial MT"/>
              </a:rPr>
              <a:t>-</a:t>
            </a:r>
            <a:r>
              <a:rPr sz="975" spc="-45" dirty="0">
                <a:latin typeface="Arial MT"/>
                <a:cs typeface="Arial MT"/>
              </a:rPr>
              <a:t> </a:t>
            </a:r>
            <a:r>
              <a:rPr sz="975" spc="-8" dirty="0">
                <a:latin typeface="Arial MT"/>
                <a:cs typeface="Arial MT"/>
              </a:rPr>
              <a:t>Logi</a:t>
            </a:r>
            <a:r>
              <a:rPr sz="975" spc="45" dirty="0">
                <a:latin typeface="Arial MT"/>
                <a:cs typeface="Arial MT"/>
              </a:rPr>
              <a:t>s</a:t>
            </a:r>
            <a:r>
              <a:rPr sz="975" spc="-45" dirty="0">
                <a:latin typeface="Arial MT"/>
                <a:cs typeface="Arial MT"/>
              </a:rPr>
              <a:t>t</a:t>
            </a:r>
            <a:r>
              <a:rPr sz="975" spc="8" dirty="0">
                <a:latin typeface="Arial MT"/>
                <a:cs typeface="Arial MT"/>
              </a:rPr>
              <a:t>i</a:t>
            </a:r>
            <a:r>
              <a:rPr sz="975" spc="-30" dirty="0">
                <a:latin typeface="Arial MT"/>
                <a:cs typeface="Arial MT"/>
              </a:rPr>
              <a:t>k</a:t>
            </a:r>
            <a:endParaRPr sz="975">
              <a:latin typeface="Arial MT"/>
              <a:cs typeface="Arial MT"/>
            </a:endParaRPr>
          </a:p>
        </p:txBody>
      </p:sp>
      <p:sp>
        <p:nvSpPr>
          <p:cNvPr id="68" name="object 68"/>
          <p:cNvSpPr txBox="1"/>
          <p:nvPr/>
        </p:nvSpPr>
        <p:spPr>
          <a:xfrm>
            <a:off x="352378" y="6822147"/>
            <a:ext cx="854393" cy="169277"/>
          </a:xfrm>
          <a:prstGeom prst="rect">
            <a:avLst/>
          </a:prstGeom>
        </p:spPr>
        <p:txBody>
          <a:bodyPr vert="horz" wrap="square" lIns="0" tIns="19050" rIns="0" bIns="0" rtlCol="0">
            <a:spAutoFit/>
          </a:bodyPr>
          <a:lstStyle/>
          <a:p>
            <a:pPr marL="19050">
              <a:spcBef>
                <a:spcPts val="150"/>
              </a:spcBef>
            </a:pPr>
            <a:r>
              <a:rPr sz="975" spc="-8" dirty="0">
                <a:solidFill>
                  <a:srgbClr val="333333"/>
                </a:solidFill>
                <a:latin typeface="Arial MT"/>
                <a:cs typeface="Arial MT"/>
              </a:rPr>
              <a:t>4</a:t>
            </a:r>
            <a:r>
              <a:rPr sz="975" spc="-15" dirty="0">
                <a:solidFill>
                  <a:srgbClr val="333333"/>
                </a:solidFill>
                <a:latin typeface="Arial MT"/>
                <a:cs typeface="Arial MT"/>
              </a:rPr>
              <a:t>.</a:t>
            </a:r>
            <a:r>
              <a:rPr sz="975" spc="-68" dirty="0">
                <a:solidFill>
                  <a:srgbClr val="333333"/>
                </a:solidFill>
                <a:latin typeface="Arial MT"/>
                <a:cs typeface="Arial MT"/>
              </a:rPr>
              <a:t> </a:t>
            </a:r>
            <a:r>
              <a:rPr sz="975" spc="-38" dirty="0">
                <a:solidFill>
                  <a:srgbClr val="333333"/>
                </a:solidFill>
                <a:latin typeface="Arial MT"/>
                <a:cs typeface="Arial MT"/>
              </a:rPr>
              <a:t>KEK</a:t>
            </a:r>
            <a:r>
              <a:rPr sz="975" spc="-45" dirty="0">
                <a:solidFill>
                  <a:srgbClr val="333333"/>
                </a:solidFill>
                <a:latin typeface="Arial MT"/>
                <a:cs typeface="Arial MT"/>
              </a:rPr>
              <a:t> </a:t>
            </a:r>
            <a:r>
              <a:rPr sz="975" spc="-15" dirty="0">
                <a:solidFill>
                  <a:srgbClr val="333333"/>
                </a:solidFill>
                <a:latin typeface="Arial MT"/>
                <a:cs typeface="Arial MT"/>
              </a:rPr>
              <a:t>Nong</a:t>
            </a:r>
            <a:r>
              <a:rPr sz="975" spc="45" dirty="0">
                <a:solidFill>
                  <a:srgbClr val="333333"/>
                </a:solidFill>
                <a:latin typeface="Arial MT"/>
                <a:cs typeface="Arial MT"/>
              </a:rPr>
              <a:t>s</a:t>
            </a:r>
            <a:r>
              <a:rPr sz="975" spc="-30" dirty="0">
                <a:solidFill>
                  <a:srgbClr val="333333"/>
                </a:solidFill>
                <a:latin typeface="Arial MT"/>
                <a:cs typeface="Arial MT"/>
              </a:rPr>
              <a:t>a</a:t>
            </a:r>
            <a:endParaRPr sz="975">
              <a:latin typeface="Arial MT"/>
              <a:cs typeface="Arial MT"/>
            </a:endParaRPr>
          </a:p>
        </p:txBody>
      </p:sp>
      <p:sp>
        <p:nvSpPr>
          <p:cNvPr id="69" name="object 69"/>
          <p:cNvSpPr txBox="1"/>
          <p:nvPr/>
        </p:nvSpPr>
        <p:spPr>
          <a:xfrm>
            <a:off x="291891" y="7062861"/>
            <a:ext cx="1588770" cy="805670"/>
          </a:xfrm>
          <a:prstGeom prst="rect">
            <a:avLst/>
          </a:prstGeom>
        </p:spPr>
        <p:txBody>
          <a:bodyPr vert="horz" wrap="square" lIns="0" tIns="21908" rIns="0" bIns="0" rtlCol="0">
            <a:spAutoFit/>
          </a:bodyPr>
          <a:lstStyle/>
          <a:p>
            <a:pPr marL="19050">
              <a:lnSpc>
                <a:spcPts val="1155"/>
              </a:lnSpc>
              <a:spcBef>
                <a:spcPts val="173"/>
              </a:spcBef>
            </a:pPr>
            <a:r>
              <a:rPr sz="975" spc="-45" dirty="0">
                <a:latin typeface="Arial MT"/>
                <a:cs typeface="Arial MT"/>
              </a:rPr>
              <a:t>K</a:t>
            </a:r>
            <a:r>
              <a:rPr sz="975" spc="-8" dirty="0">
                <a:latin typeface="Arial MT"/>
                <a:cs typeface="Arial MT"/>
              </a:rPr>
              <a:t>o</a:t>
            </a:r>
            <a:r>
              <a:rPr sz="975" spc="-45" dirty="0">
                <a:latin typeface="Arial MT"/>
                <a:cs typeface="Arial MT"/>
              </a:rPr>
              <a:t>t</a:t>
            </a:r>
            <a:r>
              <a:rPr sz="975" spc="-23" dirty="0">
                <a:latin typeface="Arial MT"/>
                <a:cs typeface="Arial MT"/>
              </a:rPr>
              <a:t>a</a:t>
            </a:r>
            <a:r>
              <a:rPr sz="975" spc="-30" dirty="0">
                <a:latin typeface="Arial MT"/>
                <a:cs typeface="Arial MT"/>
              </a:rPr>
              <a:t> </a:t>
            </a:r>
            <a:r>
              <a:rPr sz="975" spc="-45" dirty="0">
                <a:latin typeface="Arial MT"/>
                <a:cs typeface="Arial MT"/>
              </a:rPr>
              <a:t>B</a:t>
            </a:r>
            <a:r>
              <a:rPr sz="975" spc="-8" dirty="0">
                <a:latin typeface="Arial MT"/>
                <a:cs typeface="Arial MT"/>
              </a:rPr>
              <a:t>a</a:t>
            </a:r>
            <a:r>
              <a:rPr sz="975" spc="-45" dirty="0">
                <a:latin typeface="Arial MT"/>
                <a:cs typeface="Arial MT"/>
              </a:rPr>
              <a:t>t</a:t>
            </a:r>
            <a:r>
              <a:rPr sz="975" spc="-8" dirty="0">
                <a:latin typeface="Arial MT"/>
                <a:cs typeface="Arial MT"/>
              </a:rPr>
              <a:t>a</a:t>
            </a:r>
            <a:r>
              <a:rPr sz="975" spc="38" dirty="0">
                <a:latin typeface="Arial MT"/>
                <a:cs typeface="Arial MT"/>
              </a:rPr>
              <a:t>m</a:t>
            </a:r>
            <a:r>
              <a:rPr sz="975" spc="-15" dirty="0">
                <a:latin typeface="Arial MT"/>
                <a:cs typeface="Arial MT"/>
              </a:rPr>
              <a:t>,</a:t>
            </a:r>
            <a:r>
              <a:rPr sz="975" spc="-75" dirty="0">
                <a:latin typeface="Arial MT"/>
                <a:cs typeface="Arial MT"/>
              </a:rPr>
              <a:t> </a:t>
            </a:r>
            <a:r>
              <a:rPr sz="975" spc="-45" dirty="0">
                <a:latin typeface="Arial MT"/>
                <a:cs typeface="Arial MT"/>
              </a:rPr>
              <a:t>K</a:t>
            </a:r>
            <a:r>
              <a:rPr sz="975" spc="-8" dirty="0">
                <a:latin typeface="Arial MT"/>
                <a:cs typeface="Arial MT"/>
              </a:rPr>
              <a:t>epulaua</a:t>
            </a:r>
            <a:r>
              <a:rPr sz="975" spc="-23" dirty="0">
                <a:latin typeface="Arial MT"/>
                <a:cs typeface="Arial MT"/>
              </a:rPr>
              <a:t>n</a:t>
            </a:r>
            <a:r>
              <a:rPr sz="975" spc="-30" dirty="0">
                <a:latin typeface="Arial MT"/>
                <a:cs typeface="Arial MT"/>
              </a:rPr>
              <a:t> </a:t>
            </a:r>
            <a:r>
              <a:rPr sz="975" spc="-23" dirty="0">
                <a:latin typeface="Arial MT"/>
                <a:cs typeface="Arial MT"/>
              </a:rPr>
              <a:t>R</a:t>
            </a:r>
            <a:r>
              <a:rPr sz="975" dirty="0">
                <a:latin typeface="Arial MT"/>
                <a:cs typeface="Arial MT"/>
              </a:rPr>
              <a:t>ia</a:t>
            </a:r>
            <a:r>
              <a:rPr sz="975" spc="-23" dirty="0">
                <a:latin typeface="Arial MT"/>
                <a:cs typeface="Arial MT"/>
              </a:rPr>
              <a:t>u</a:t>
            </a:r>
            <a:endParaRPr sz="975">
              <a:latin typeface="Arial MT"/>
              <a:cs typeface="Arial MT"/>
            </a:endParaRPr>
          </a:p>
          <a:p>
            <a:pPr marL="19050">
              <a:lnSpc>
                <a:spcPts val="1155"/>
              </a:lnSpc>
            </a:pPr>
            <a:r>
              <a:rPr sz="975" spc="-8" dirty="0">
                <a:latin typeface="Arial MT"/>
                <a:cs typeface="Arial MT"/>
              </a:rPr>
              <a:t>(</a:t>
            </a:r>
            <a:r>
              <a:rPr sz="975" spc="-38" dirty="0">
                <a:latin typeface="Arial MT"/>
                <a:cs typeface="Arial MT"/>
              </a:rPr>
              <a:t>PP</a:t>
            </a:r>
            <a:r>
              <a:rPr sz="975" spc="-45" dirty="0">
                <a:latin typeface="Arial MT"/>
                <a:cs typeface="Arial MT"/>
              </a:rPr>
              <a:t> </a:t>
            </a:r>
            <a:r>
              <a:rPr sz="975" spc="-15" dirty="0">
                <a:latin typeface="Arial MT"/>
                <a:cs typeface="Arial MT"/>
              </a:rPr>
              <a:t>No.</a:t>
            </a:r>
            <a:r>
              <a:rPr sz="975" spc="-68" dirty="0">
                <a:latin typeface="Arial MT"/>
                <a:cs typeface="Arial MT"/>
              </a:rPr>
              <a:t> </a:t>
            </a:r>
            <a:r>
              <a:rPr sz="975" spc="-8" dirty="0">
                <a:latin typeface="Arial MT"/>
                <a:cs typeface="Arial MT"/>
              </a:rPr>
              <a:t>68</a:t>
            </a:r>
            <a:r>
              <a:rPr sz="975" spc="-45" dirty="0">
                <a:latin typeface="Arial MT"/>
                <a:cs typeface="Arial MT"/>
              </a:rPr>
              <a:t>/</a:t>
            </a:r>
            <a:r>
              <a:rPr sz="975" spc="-8" dirty="0">
                <a:latin typeface="Arial MT"/>
                <a:cs typeface="Arial MT"/>
              </a:rPr>
              <a:t>202</a:t>
            </a:r>
            <a:r>
              <a:rPr sz="975" spc="-30" dirty="0">
                <a:latin typeface="Arial MT"/>
                <a:cs typeface="Arial MT"/>
              </a:rPr>
              <a:t>1</a:t>
            </a:r>
            <a:r>
              <a:rPr sz="975" spc="-15" dirty="0">
                <a:latin typeface="Arial MT"/>
                <a:cs typeface="Arial MT"/>
              </a:rPr>
              <a:t> </a:t>
            </a:r>
            <a:r>
              <a:rPr sz="975" spc="-23" dirty="0">
                <a:latin typeface="Arial MT"/>
                <a:cs typeface="Arial MT"/>
              </a:rPr>
              <a:t>-</a:t>
            </a:r>
            <a:r>
              <a:rPr sz="975" spc="-45" dirty="0">
                <a:latin typeface="Arial MT"/>
                <a:cs typeface="Arial MT"/>
              </a:rPr>
              <a:t> </a:t>
            </a:r>
            <a:r>
              <a:rPr sz="975" spc="-30" dirty="0">
                <a:latin typeface="Arial MT"/>
                <a:cs typeface="Arial MT"/>
              </a:rPr>
              <a:t>J</a:t>
            </a:r>
            <a:r>
              <a:rPr sz="975" spc="-8" dirty="0">
                <a:latin typeface="Arial MT"/>
                <a:cs typeface="Arial MT"/>
              </a:rPr>
              <a:t>un</a:t>
            </a:r>
            <a:r>
              <a:rPr sz="975" spc="-15" dirty="0">
                <a:latin typeface="Arial MT"/>
                <a:cs typeface="Arial MT"/>
              </a:rPr>
              <a:t>i </a:t>
            </a:r>
            <a:r>
              <a:rPr sz="975" spc="-8" dirty="0">
                <a:latin typeface="Arial MT"/>
                <a:cs typeface="Arial MT"/>
              </a:rPr>
              <a:t>2021</a:t>
            </a:r>
            <a:r>
              <a:rPr sz="975" spc="-23" dirty="0">
                <a:latin typeface="Arial MT"/>
                <a:cs typeface="Arial MT"/>
              </a:rPr>
              <a:t>)</a:t>
            </a:r>
            <a:endParaRPr sz="975">
              <a:latin typeface="Arial MT"/>
              <a:cs typeface="Arial MT"/>
            </a:endParaRPr>
          </a:p>
          <a:p>
            <a:pPr marL="19050">
              <a:spcBef>
                <a:spcPts val="203"/>
              </a:spcBef>
            </a:pPr>
            <a:r>
              <a:rPr sz="975" spc="-38" dirty="0">
                <a:latin typeface="Arial MT"/>
                <a:cs typeface="Arial MT"/>
              </a:rPr>
              <a:t>K</a:t>
            </a:r>
            <a:r>
              <a:rPr sz="975" spc="-8" dirty="0">
                <a:latin typeface="Arial MT"/>
                <a:cs typeface="Arial MT"/>
              </a:rPr>
              <a:t>egia</a:t>
            </a:r>
            <a:r>
              <a:rPr sz="975" spc="-45" dirty="0">
                <a:latin typeface="Arial MT"/>
                <a:cs typeface="Arial MT"/>
              </a:rPr>
              <a:t>t</a:t>
            </a:r>
            <a:r>
              <a:rPr sz="975" spc="-8" dirty="0">
                <a:latin typeface="Arial MT"/>
                <a:cs typeface="Arial MT"/>
              </a:rPr>
              <a:t>a</a:t>
            </a:r>
            <a:r>
              <a:rPr sz="975" spc="-30" dirty="0">
                <a:latin typeface="Arial MT"/>
                <a:cs typeface="Arial MT"/>
              </a:rPr>
              <a:t>n</a:t>
            </a:r>
            <a:r>
              <a:rPr sz="975" spc="-23" dirty="0">
                <a:latin typeface="Arial MT"/>
                <a:cs typeface="Arial MT"/>
              </a:rPr>
              <a:t> U</a:t>
            </a:r>
            <a:r>
              <a:rPr sz="975" spc="-45" dirty="0">
                <a:latin typeface="Arial MT"/>
                <a:cs typeface="Arial MT"/>
              </a:rPr>
              <a:t>t</a:t>
            </a:r>
            <a:r>
              <a:rPr sz="975" spc="-8" dirty="0">
                <a:latin typeface="Arial MT"/>
                <a:cs typeface="Arial MT"/>
              </a:rPr>
              <a:t>a</a:t>
            </a:r>
            <a:r>
              <a:rPr sz="975" spc="30" dirty="0">
                <a:latin typeface="Arial MT"/>
                <a:cs typeface="Arial MT"/>
              </a:rPr>
              <a:t>m</a:t>
            </a:r>
            <a:r>
              <a:rPr sz="975" spc="15" dirty="0">
                <a:latin typeface="Arial MT"/>
                <a:cs typeface="Arial MT"/>
              </a:rPr>
              <a:t>a</a:t>
            </a:r>
            <a:r>
              <a:rPr sz="975" spc="-15" dirty="0">
                <a:latin typeface="Arial MT"/>
                <a:cs typeface="Arial MT"/>
              </a:rPr>
              <a:t>:</a:t>
            </a:r>
            <a:endParaRPr sz="975">
              <a:latin typeface="Arial MT"/>
              <a:cs typeface="Arial MT"/>
            </a:endParaRPr>
          </a:p>
          <a:p>
            <a:pPr marL="90488" indent="-68580">
              <a:spcBef>
                <a:spcPts val="23"/>
              </a:spcBef>
              <a:buChar char="-"/>
              <a:tabLst>
                <a:tab pos="91440" algn="l"/>
              </a:tabLst>
            </a:pPr>
            <a:r>
              <a:rPr sz="975" spc="-23" dirty="0">
                <a:latin typeface="Arial MT"/>
                <a:cs typeface="Arial MT"/>
              </a:rPr>
              <a:t>IT-digital</a:t>
            </a:r>
            <a:endParaRPr sz="975">
              <a:latin typeface="Arial MT"/>
              <a:cs typeface="Arial MT"/>
            </a:endParaRPr>
          </a:p>
          <a:p>
            <a:pPr marL="90488" indent="-68580">
              <a:buChar char="-"/>
              <a:tabLst>
                <a:tab pos="91440" algn="l"/>
              </a:tabLst>
            </a:pPr>
            <a:r>
              <a:rPr sz="975" spc="-15" dirty="0">
                <a:latin typeface="Arial MT"/>
                <a:cs typeface="Arial MT"/>
              </a:rPr>
              <a:t>Pariwisata</a:t>
            </a:r>
            <a:endParaRPr sz="975">
              <a:latin typeface="Arial MT"/>
              <a:cs typeface="Arial MT"/>
            </a:endParaRPr>
          </a:p>
        </p:txBody>
      </p:sp>
      <p:sp>
        <p:nvSpPr>
          <p:cNvPr id="70" name="object 70"/>
          <p:cNvSpPr txBox="1"/>
          <p:nvPr/>
        </p:nvSpPr>
        <p:spPr>
          <a:xfrm>
            <a:off x="352378" y="5606129"/>
            <a:ext cx="1481138" cy="169277"/>
          </a:xfrm>
          <a:prstGeom prst="rect">
            <a:avLst/>
          </a:prstGeom>
        </p:spPr>
        <p:txBody>
          <a:bodyPr vert="horz" wrap="square" lIns="0" tIns="19050" rIns="0" bIns="0" rtlCol="0">
            <a:spAutoFit/>
          </a:bodyPr>
          <a:lstStyle/>
          <a:p>
            <a:pPr marL="19050">
              <a:spcBef>
                <a:spcPts val="150"/>
              </a:spcBef>
            </a:pPr>
            <a:r>
              <a:rPr sz="975" spc="-8" dirty="0">
                <a:solidFill>
                  <a:srgbClr val="333333"/>
                </a:solidFill>
                <a:latin typeface="Arial MT"/>
                <a:cs typeface="Arial MT"/>
              </a:rPr>
              <a:t>3</a:t>
            </a:r>
            <a:r>
              <a:rPr sz="975" spc="-15" dirty="0">
                <a:solidFill>
                  <a:srgbClr val="333333"/>
                </a:solidFill>
                <a:latin typeface="Arial MT"/>
                <a:cs typeface="Arial MT"/>
              </a:rPr>
              <a:t>.</a:t>
            </a:r>
            <a:r>
              <a:rPr sz="975" spc="-68" dirty="0">
                <a:solidFill>
                  <a:srgbClr val="333333"/>
                </a:solidFill>
                <a:latin typeface="Arial MT"/>
                <a:cs typeface="Arial MT"/>
              </a:rPr>
              <a:t> </a:t>
            </a:r>
            <a:r>
              <a:rPr sz="975" spc="-38" dirty="0">
                <a:solidFill>
                  <a:srgbClr val="333333"/>
                </a:solidFill>
                <a:latin typeface="Arial MT"/>
                <a:cs typeface="Arial MT"/>
              </a:rPr>
              <a:t>KEK</a:t>
            </a:r>
            <a:r>
              <a:rPr sz="975" spc="-45" dirty="0">
                <a:solidFill>
                  <a:srgbClr val="333333"/>
                </a:solidFill>
                <a:latin typeface="Arial MT"/>
                <a:cs typeface="Arial MT"/>
              </a:rPr>
              <a:t> </a:t>
            </a:r>
            <a:r>
              <a:rPr sz="975" spc="-38" dirty="0">
                <a:solidFill>
                  <a:srgbClr val="333333"/>
                </a:solidFill>
                <a:latin typeface="Arial MT"/>
                <a:cs typeface="Arial MT"/>
              </a:rPr>
              <a:t>B</a:t>
            </a:r>
            <a:r>
              <a:rPr sz="975" spc="-8" dirty="0">
                <a:solidFill>
                  <a:srgbClr val="333333"/>
                </a:solidFill>
                <a:latin typeface="Arial MT"/>
                <a:cs typeface="Arial MT"/>
              </a:rPr>
              <a:t>a</a:t>
            </a:r>
            <a:r>
              <a:rPr sz="975" spc="-45" dirty="0">
                <a:solidFill>
                  <a:srgbClr val="333333"/>
                </a:solidFill>
                <a:latin typeface="Arial MT"/>
                <a:cs typeface="Arial MT"/>
              </a:rPr>
              <a:t>t</a:t>
            </a:r>
            <a:r>
              <a:rPr sz="975" spc="-8" dirty="0">
                <a:solidFill>
                  <a:srgbClr val="333333"/>
                </a:solidFill>
                <a:latin typeface="Arial MT"/>
                <a:cs typeface="Arial MT"/>
              </a:rPr>
              <a:t>a</a:t>
            </a:r>
            <a:r>
              <a:rPr sz="975" spc="-45" dirty="0">
                <a:solidFill>
                  <a:srgbClr val="333333"/>
                </a:solidFill>
                <a:latin typeface="Arial MT"/>
                <a:cs typeface="Arial MT"/>
              </a:rPr>
              <a:t>m </a:t>
            </a:r>
            <a:r>
              <a:rPr sz="975" spc="-120" dirty="0">
                <a:solidFill>
                  <a:srgbClr val="333333"/>
                </a:solidFill>
                <a:latin typeface="Arial MT"/>
                <a:cs typeface="Arial MT"/>
              </a:rPr>
              <a:t>A</a:t>
            </a:r>
            <a:r>
              <a:rPr sz="975" spc="-8" dirty="0">
                <a:solidFill>
                  <a:srgbClr val="333333"/>
                </a:solidFill>
                <a:latin typeface="Arial MT"/>
                <a:cs typeface="Arial MT"/>
              </a:rPr>
              <a:t>e</a:t>
            </a:r>
            <a:r>
              <a:rPr sz="975" spc="-30" dirty="0">
                <a:solidFill>
                  <a:srgbClr val="333333"/>
                </a:solidFill>
                <a:latin typeface="Arial MT"/>
                <a:cs typeface="Arial MT"/>
              </a:rPr>
              <a:t>ro</a:t>
            </a:r>
            <a:r>
              <a:rPr sz="975" spc="-23" dirty="0">
                <a:solidFill>
                  <a:srgbClr val="333333"/>
                </a:solidFill>
                <a:latin typeface="Arial MT"/>
                <a:cs typeface="Arial MT"/>
              </a:rPr>
              <a:t> </a:t>
            </a:r>
            <a:r>
              <a:rPr sz="975" spc="-143" dirty="0">
                <a:solidFill>
                  <a:srgbClr val="333333"/>
                </a:solidFill>
                <a:latin typeface="Arial MT"/>
                <a:cs typeface="Arial MT"/>
              </a:rPr>
              <a:t>T</a:t>
            </a:r>
            <a:r>
              <a:rPr sz="975" spc="-8" dirty="0">
                <a:solidFill>
                  <a:srgbClr val="333333"/>
                </a:solidFill>
                <a:latin typeface="Arial MT"/>
                <a:cs typeface="Arial MT"/>
              </a:rPr>
              <a:t>e</a:t>
            </a:r>
            <a:r>
              <a:rPr sz="975" spc="-30" dirty="0">
                <a:solidFill>
                  <a:srgbClr val="333333"/>
                </a:solidFill>
                <a:latin typeface="Arial MT"/>
                <a:cs typeface="Arial MT"/>
              </a:rPr>
              <a:t>c</a:t>
            </a:r>
            <a:r>
              <a:rPr sz="975" spc="-8" dirty="0">
                <a:solidFill>
                  <a:srgbClr val="333333"/>
                </a:solidFill>
                <a:latin typeface="Arial MT"/>
                <a:cs typeface="Arial MT"/>
              </a:rPr>
              <a:t>hni</a:t>
            </a:r>
            <a:r>
              <a:rPr sz="975" spc="-30" dirty="0">
                <a:solidFill>
                  <a:srgbClr val="333333"/>
                </a:solidFill>
                <a:latin typeface="Arial MT"/>
                <a:cs typeface="Arial MT"/>
              </a:rPr>
              <a:t>c</a:t>
            </a:r>
            <a:endParaRPr sz="975">
              <a:latin typeface="Arial MT"/>
              <a:cs typeface="Arial MT"/>
            </a:endParaRPr>
          </a:p>
        </p:txBody>
      </p:sp>
      <p:sp>
        <p:nvSpPr>
          <p:cNvPr id="71" name="object 71"/>
          <p:cNvSpPr txBox="1"/>
          <p:nvPr/>
        </p:nvSpPr>
        <p:spPr>
          <a:xfrm>
            <a:off x="276282" y="5842692"/>
            <a:ext cx="1586865" cy="310021"/>
          </a:xfrm>
          <a:prstGeom prst="rect">
            <a:avLst/>
          </a:prstGeom>
        </p:spPr>
        <p:txBody>
          <a:bodyPr vert="horz" wrap="square" lIns="0" tIns="27623" rIns="0" bIns="0" rtlCol="0">
            <a:spAutoFit/>
          </a:bodyPr>
          <a:lstStyle/>
          <a:p>
            <a:pPr marL="19050" marR="7620">
              <a:lnSpc>
                <a:spcPts val="1140"/>
              </a:lnSpc>
              <a:spcBef>
                <a:spcPts val="217"/>
              </a:spcBef>
            </a:pPr>
            <a:r>
              <a:rPr sz="975" spc="-38" dirty="0">
                <a:latin typeface="Arial MT"/>
                <a:cs typeface="Arial MT"/>
              </a:rPr>
              <a:t>K</a:t>
            </a:r>
            <a:r>
              <a:rPr sz="975" spc="-8" dirty="0">
                <a:latin typeface="Arial MT"/>
                <a:cs typeface="Arial MT"/>
              </a:rPr>
              <a:t>o</a:t>
            </a:r>
            <a:r>
              <a:rPr sz="975" spc="-45" dirty="0">
                <a:latin typeface="Arial MT"/>
                <a:cs typeface="Arial MT"/>
              </a:rPr>
              <a:t>t</a:t>
            </a:r>
            <a:r>
              <a:rPr sz="975" spc="-30" dirty="0">
                <a:latin typeface="Arial MT"/>
                <a:cs typeface="Arial MT"/>
              </a:rPr>
              <a:t>a</a:t>
            </a:r>
            <a:r>
              <a:rPr sz="975" spc="-23" dirty="0">
                <a:latin typeface="Arial MT"/>
                <a:cs typeface="Arial MT"/>
              </a:rPr>
              <a:t> </a:t>
            </a:r>
            <a:r>
              <a:rPr sz="975" spc="-38" dirty="0">
                <a:latin typeface="Arial MT"/>
                <a:cs typeface="Arial MT"/>
              </a:rPr>
              <a:t>B</a:t>
            </a:r>
            <a:r>
              <a:rPr sz="975" spc="-8" dirty="0">
                <a:latin typeface="Arial MT"/>
                <a:cs typeface="Arial MT"/>
              </a:rPr>
              <a:t>a</a:t>
            </a:r>
            <a:r>
              <a:rPr sz="975" spc="-45" dirty="0">
                <a:latin typeface="Arial MT"/>
                <a:cs typeface="Arial MT"/>
              </a:rPr>
              <a:t>t</a:t>
            </a:r>
            <a:r>
              <a:rPr sz="975" spc="-8" dirty="0">
                <a:latin typeface="Arial MT"/>
                <a:cs typeface="Arial MT"/>
              </a:rPr>
              <a:t>a</a:t>
            </a:r>
            <a:r>
              <a:rPr sz="975" spc="45" dirty="0">
                <a:latin typeface="Arial MT"/>
                <a:cs typeface="Arial MT"/>
              </a:rPr>
              <a:t>m</a:t>
            </a:r>
            <a:r>
              <a:rPr sz="975" spc="-15" dirty="0">
                <a:latin typeface="Arial MT"/>
                <a:cs typeface="Arial MT"/>
              </a:rPr>
              <a:t>,</a:t>
            </a:r>
            <a:r>
              <a:rPr sz="975" spc="-68" dirty="0">
                <a:latin typeface="Arial MT"/>
                <a:cs typeface="Arial MT"/>
              </a:rPr>
              <a:t> </a:t>
            </a:r>
            <a:r>
              <a:rPr sz="975" spc="-38" dirty="0">
                <a:latin typeface="Arial MT"/>
                <a:cs typeface="Arial MT"/>
              </a:rPr>
              <a:t>K</a:t>
            </a:r>
            <a:r>
              <a:rPr sz="975" spc="-8" dirty="0">
                <a:latin typeface="Arial MT"/>
                <a:cs typeface="Arial MT"/>
              </a:rPr>
              <a:t>epulaua</a:t>
            </a:r>
            <a:r>
              <a:rPr sz="975" spc="-30" dirty="0">
                <a:latin typeface="Arial MT"/>
                <a:cs typeface="Arial MT"/>
              </a:rPr>
              <a:t>n</a:t>
            </a:r>
            <a:r>
              <a:rPr sz="975" spc="-23" dirty="0">
                <a:latin typeface="Arial MT"/>
                <a:cs typeface="Arial MT"/>
              </a:rPr>
              <a:t> </a:t>
            </a:r>
            <a:r>
              <a:rPr sz="975" spc="-8" dirty="0">
                <a:latin typeface="Arial MT"/>
                <a:cs typeface="Arial MT"/>
              </a:rPr>
              <a:t>Ria</a:t>
            </a:r>
            <a:r>
              <a:rPr sz="975" spc="-30" dirty="0">
                <a:latin typeface="Arial MT"/>
                <a:cs typeface="Arial MT"/>
              </a:rPr>
              <a:t>u  (PP</a:t>
            </a:r>
            <a:r>
              <a:rPr sz="975" spc="-45" dirty="0">
                <a:latin typeface="Arial MT"/>
                <a:cs typeface="Arial MT"/>
              </a:rPr>
              <a:t> </a:t>
            </a:r>
            <a:r>
              <a:rPr sz="975" spc="-23" dirty="0">
                <a:latin typeface="Arial MT"/>
                <a:cs typeface="Arial MT"/>
              </a:rPr>
              <a:t>N</a:t>
            </a:r>
            <a:r>
              <a:rPr sz="975" spc="8" dirty="0">
                <a:latin typeface="Arial MT"/>
                <a:cs typeface="Arial MT"/>
              </a:rPr>
              <a:t>o</a:t>
            </a:r>
            <a:r>
              <a:rPr sz="975" spc="-15" dirty="0">
                <a:latin typeface="Arial MT"/>
                <a:cs typeface="Arial MT"/>
              </a:rPr>
              <a:t>.</a:t>
            </a:r>
            <a:r>
              <a:rPr sz="975" spc="-68" dirty="0">
                <a:latin typeface="Arial MT"/>
                <a:cs typeface="Arial MT"/>
              </a:rPr>
              <a:t> </a:t>
            </a:r>
            <a:r>
              <a:rPr sz="975" spc="-8" dirty="0">
                <a:latin typeface="Arial MT"/>
                <a:cs typeface="Arial MT"/>
              </a:rPr>
              <a:t>67</a:t>
            </a:r>
            <a:r>
              <a:rPr sz="975" spc="-45" dirty="0">
                <a:latin typeface="Arial MT"/>
                <a:cs typeface="Arial MT"/>
              </a:rPr>
              <a:t>/</a:t>
            </a:r>
            <a:r>
              <a:rPr sz="975" spc="-8" dirty="0">
                <a:latin typeface="Arial MT"/>
                <a:cs typeface="Arial MT"/>
              </a:rPr>
              <a:t>202</a:t>
            </a:r>
            <a:r>
              <a:rPr sz="975" spc="-30" dirty="0">
                <a:latin typeface="Arial MT"/>
                <a:cs typeface="Arial MT"/>
              </a:rPr>
              <a:t>1</a:t>
            </a:r>
            <a:r>
              <a:rPr sz="975" spc="-15" dirty="0">
                <a:latin typeface="Arial MT"/>
                <a:cs typeface="Arial MT"/>
              </a:rPr>
              <a:t> </a:t>
            </a:r>
            <a:r>
              <a:rPr sz="975" spc="-23" dirty="0">
                <a:latin typeface="Arial MT"/>
                <a:cs typeface="Arial MT"/>
              </a:rPr>
              <a:t>-</a:t>
            </a:r>
            <a:r>
              <a:rPr sz="975" spc="-45" dirty="0">
                <a:latin typeface="Arial MT"/>
                <a:cs typeface="Arial MT"/>
              </a:rPr>
              <a:t> </a:t>
            </a:r>
            <a:r>
              <a:rPr sz="975" spc="-30" dirty="0">
                <a:latin typeface="Arial MT"/>
                <a:cs typeface="Arial MT"/>
              </a:rPr>
              <a:t>J</a:t>
            </a:r>
            <a:r>
              <a:rPr sz="975" spc="-8" dirty="0">
                <a:latin typeface="Arial MT"/>
                <a:cs typeface="Arial MT"/>
              </a:rPr>
              <a:t>un</a:t>
            </a:r>
            <a:r>
              <a:rPr sz="975" spc="-15" dirty="0">
                <a:latin typeface="Arial MT"/>
                <a:cs typeface="Arial MT"/>
              </a:rPr>
              <a:t>i </a:t>
            </a:r>
            <a:r>
              <a:rPr sz="975" spc="-8" dirty="0">
                <a:latin typeface="Arial MT"/>
                <a:cs typeface="Arial MT"/>
              </a:rPr>
              <a:t>2021</a:t>
            </a:r>
            <a:r>
              <a:rPr sz="975" spc="-23" dirty="0">
                <a:latin typeface="Arial MT"/>
                <a:cs typeface="Arial MT"/>
              </a:rPr>
              <a:t>)</a:t>
            </a:r>
            <a:endParaRPr sz="975">
              <a:latin typeface="Arial MT"/>
              <a:cs typeface="Arial MT"/>
            </a:endParaRPr>
          </a:p>
        </p:txBody>
      </p:sp>
      <p:sp>
        <p:nvSpPr>
          <p:cNvPr id="72" name="object 72"/>
          <p:cNvSpPr txBox="1"/>
          <p:nvPr/>
        </p:nvSpPr>
        <p:spPr>
          <a:xfrm>
            <a:off x="276283" y="6158109"/>
            <a:ext cx="2006918" cy="472245"/>
          </a:xfrm>
          <a:prstGeom prst="rect">
            <a:avLst/>
          </a:prstGeom>
        </p:spPr>
        <p:txBody>
          <a:bodyPr vert="horz" wrap="square" lIns="0" tIns="21908" rIns="0" bIns="0" rtlCol="0">
            <a:spAutoFit/>
          </a:bodyPr>
          <a:lstStyle/>
          <a:p>
            <a:pPr marL="19050">
              <a:spcBef>
                <a:spcPts val="173"/>
              </a:spcBef>
            </a:pPr>
            <a:r>
              <a:rPr sz="975" spc="-45" dirty="0">
                <a:latin typeface="Arial MT"/>
                <a:cs typeface="Arial MT"/>
              </a:rPr>
              <a:t>K</a:t>
            </a:r>
            <a:r>
              <a:rPr sz="975" spc="-8" dirty="0">
                <a:latin typeface="Arial MT"/>
                <a:cs typeface="Arial MT"/>
              </a:rPr>
              <a:t>egia</a:t>
            </a:r>
            <a:r>
              <a:rPr sz="975" spc="-45" dirty="0">
                <a:latin typeface="Arial MT"/>
                <a:cs typeface="Arial MT"/>
              </a:rPr>
              <a:t>t</a:t>
            </a:r>
            <a:r>
              <a:rPr sz="975" spc="-8" dirty="0">
                <a:latin typeface="Arial MT"/>
                <a:cs typeface="Arial MT"/>
              </a:rPr>
              <a:t>a</a:t>
            </a:r>
            <a:r>
              <a:rPr sz="975" spc="-23" dirty="0">
                <a:latin typeface="Arial MT"/>
                <a:cs typeface="Arial MT"/>
              </a:rPr>
              <a:t>n</a:t>
            </a:r>
            <a:r>
              <a:rPr sz="975" spc="-30" dirty="0">
                <a:latin typeface="Arial MT"/>
                <a:cs typeface="Arial MT"/>
              </a:rPr>
              <a:t> </a:t>
            </a:r>
            <a:r>
              <a:rPr sz="975" spc="-23" dirty="0">
                <a:latin typeface="Arial MT"/>
                <a:cs typeface="Arial MT"/>
              </a:rPr>
              <a:t>U</a:t>
            </a:r>
            <a:r>
              <a:rPr sz="975" spc="-45" dirty="0">
                <a:latin typeface="Arial MT"/>
                <a:cs typeface="Arial MT"/>
              </a:rPr>
              <a:t>t</a:t>
            </a:r>
            <a:r>
              <a:rPr sz="975" spc="-8" dirty="0">
                <a:latin typeface="Arial MT"/>
                <a:cs typeface="Arial MT"/>
              </a:rPr>
              <a:t>a</a:t>
            </a:r>
            <a:r>
              <a:rPr sz="975" spc="23" dirty="0">
                <a:latin typeface="Arial MT"/>
                <a:cs typeface="Arial MT"/>
              </a:rPr>
              <a:t>m</a:t>
            </a:r>
            <a:r>
              <a:rPr sz="975" spc="15" dirty="0">
                <a:latin typeface="Arial MT"/>
                <a:cs typeface="Arial MT"/>
              </a:rPr>
              <a:t>a</a:t>
            </a:r>
            <a:r>
              <a:rPr sz="975" spc="-15" dirty="0">
                <a:latin typeface="Arial MT"/>
                <a:cs typeface="Arial MT"/>
              </a:rPr>
              <a:t>:</a:t>
            </a:r>
            <a:endParaRPr sz="975">
              <a:latin typeface="Arial MT"/>
              <a:cs typeface="Arial MT"/>
            </a:endParaRPr>
          </a:p>
          <a:p>
            <a:pPr marL="110490" marR="7620" indent="-88583">
              <a:spcBef>
                <a:spcPts val="38"/>
              </a:spcBef>
            </a:pPr>
            <a:r>
              <a:rPr sz="975" spc="-23" dirty="0">
                <a:latin typeface="Arial MT"/>
                <a:cs typeface="Arial MT"/>
              </a:rPr>
              <a:t>-</a:t>
            </a:r>
            <a:r>
              <a:rPr sz="975" spc="-45" dirty="0">
                <a:latin typeface="Arial MT"/>
                <a:cs typeface="Arial MT"/>
              </a:rPr>
              <a:t> 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127" dirty="0">
                <a:latin typeface="Arial MT"/>
                <a:cs typeface="Arial MT"/>
              </a:rPr>
              <a:t>M</a:t>
            </a:r>
            <a:r>
              <a:rPr sz="975" spc="-23" dirty="0">
                <a:latin typeface="Arial MT"/>
                <a:cs typeface="Arial MT"/>
              </a:rPr>
              <a:t>R</a:t>
            </a:r>
            <a:r>
              <a:rPr sz="975" spc="-45" dirty="0">
                <a:latin typeface="Arial MT"/>
                <a:cs typeface="Arial MT"/>
              </a:rPr>
              <a:t>O</a:t>
            </a:r>
            <a:r>
              <a:rPr sz="975" spc="-60" dirty="0">
                <a:latin typeface="Arial MT"/>
                <a:cs typeface="Arial MT"/>
              </a:rPr>
              <a:t> </a:t>
            </a:r>
            <a:r>
              <a:rPr sz="975" spc="-23" dirty="0">
                <a:latin typeface="Arial MT"/>
                <a:cs typeface="Arial MT"/>
              </a:rPr>
              <a:t>(</a:t>
            </a:r>
            <a:r>
              <a:rPr sz="975" spc="-127" dirty="0">
                <a:latin typeface="Arial MT"/>
                <a:cs typeface="Arial MT"/>
              </a:rPr>
              <a:t>M</a:t>
            </a:r>
            <a:r>
              <a:rPr sz="975" spc="-8" dirty="0">
                <a:latin typeface="Arial MT"/>
                <a:cs typeface="Arial MT"/>
              </a:rPr>
              <a:t>ain</a:t>
            </a:r>
            <a:r>
              <a:rPr sz="975" spc="-45" dirty="0">
                <a:latin typeface="Arial MT"/>
                <a:cs typeface="Arial MT"/>
              </a:rPr>
              <a:t>t</a:t>
            </a:r>
            <a:r>
              <a:rPr sz="975" spc="-8" dirty="0">
                <a:latin typeface="Arial MT"/>
                <a:cs typeface="Arial MT"/>
              </a:rPr>
              <a:t>enan</a:t>
            </a:r>
            <a:r>
              <a:rPr sz="975" spc="-30" dirty="0">
                <a:latin typeface="Arial MT"/>
                <a:cs typeface="Arial MT"/>
              </a:rPr>
              <a:t>c</a:t>
            </a:r>
            <a:r>
              <a:rPr sz="975" dirty="0">
                <a:latin typeface="Arial MT"/>
                <a:cs typeface="Arial MT"/>
              </a:rPr>
              <a:t>e</a:t>
            </a:r>
            <a:r>
              <a:rPr sz="975" spc="-15" dirty="0">
                <a:latin typeface="Arial MT"/>
                <a:cs typeface="Arial MT"/>
              </a:rPr>
              <a:t>,</a:t>
            </a:r>
            <a:r>
              <a:rPr sz="975" spc="-68" dirty="0">
                <a:latin typeface="Arial MT"/>
                <a:cs typeface="Arial MT"/>
              </a:rPr>
              <a:t> </a:t>
            </a:r>
            <a:r>
              <a:rPr sz="975" spc="-8" dirty="0">
                <a:latin typeface="Arial MT"/>
                <a:cs typeface="Arial MT"/>
              </a:rPr>
              <a:t>Repai</a:t>
            </a:r>
            <a:r>
              <a:rPr sz="975" spc="-30" dirty="0">
                <a:latin typeface="Arial MT"/>
                <a:cs typeface="Arial MT"/>
              </a:rPr>
              <a:t>r</a:t>
            </a:r>
            <a:r>
              <a:rPr sz="975" spc="-15" dirty="0">
                <a:latin typeface="Arial MT"/>
                <a:cs typeface="Arial MT"/>
              </a:rPr>
              <a:t>,  </a:t>
            </a:r>
            <a:r>
              <a:rPr sz="975" spc="-75" dirty="0">
                <a:latin typeface="Arial MT"/>
                <a:cs typeface="Arial MT"/>
              </a:rPr>
              <a:t>O</a:t>
            </a:r>
            <a:r>
              <a:rPr sz="975" spc="-113" dirty="0">
                <a:latin typeface="Arial MT"/>
                <a:cs typeface="Arial MT"/>
              </a:rPr>
              <a:t>v</a:t>
            </a:r>
            <a:r>
              <a:rPr sz="975" spc="-8" dirty="0">
                <a:latin typeface="Arial MT"/>
                <a:cs typeface="Arial MT"/>
              </a:rPr>
              <a:t>e</a:t>
            </a:r>
            <a:r>
              <a:rPr sz="975" spc="-23" dirty="0">
                <a:latin typeface="Arial MT"/>
                <a:cs typeface="Arial MT"/>
              </a:rPr>
              <a:t>r</a:t>
            </a:r>
            <a:r>
              <a:rPr sz="975" spc="-8" dirty="0">
                <a:latin typeface="Arial MT"/>
                <a:cs typeface="Arial MT"/>
              </a:rPr>
              <a:t>haul</a:t>
            </a:r>
            <a:r>
              <a:rPr sz="975" spc="-23" dirty="0">
                <a:latin typeface="Arial MT"/>
                <a:cs typeface="Arial MT"/>
              </a:rPr>
              <a:t>)</a:t>
            </a:r>
            <a:r>
              <a:rPr sz="975" spc="-45" dirty="0">
                <a:latin typeface="Arial MT"/>
                <a:cs typeface="Arial MT"/>
              </a:rPr>
              <a:t> </a:t>
            </a:r>
            <a:r>
              <a:rPr sz="975" spc="-38" dirty="0">
                <a:latin typeface="Arial MT"/>
                <a:cs typeface="Arial MT"/>
              </a:rPr>
              <a:t>P</a:t>
            </a:r>
            <a:r>
              <a:rPr sz="975" spc="-8" dirty="0">
                <a:latin typeface="Arial MT"/>
                <a:cs typeface="Arial MT"/>
              </a:rPr>
              <a:t>e</a:t>
            </a:r>
            <a:r>
              <a:rPr sz="975" spc="45" dirty="0">
                <a:latin typeface="Arial MT"/>
                <a:cs typeface="Arial MT"/>
              </a:rPr>
              <a:t>s</a:t>
            </a:r>
            <a:r>
              <a:rPr sz="975" spc="-15" dirty="0">
                <a:latin typeface="Arial MT"/>
                <a:cs typeface="Arial MT"/>
              </a:rPr>
              <a:t>awat</a:t>
            </a:r>
            <a:endParaRPr sz="975">
              <a:latin typeface="Arial MT"/>
              <a:cs typeface="Arial MT"/>
            </a:endParaRPr>
          </a:p>
        </p:txBody>
      </p:sp>
      <p:sp>
        <p:nvSpPr>
          <p:cNvPr id="73" name="object 73"/>
          <p:cNvSpPr txBox="1"/>
          <p:nvPr/>
        </p:nvSpPr>
        <p:spPr>
          <a:xfrm>
            <a:off x="12928108" y="2520428"/>
            <a:ext cx="624839" cy="169277"/>
          </a:xfrm>
          <a:prstGeom prst="rect">
            <a:avLst/>
          </a:prstGeom>
        </p:spPr>
        <p:txBody>
          <a:bodyPr vert="horz" wrap="square" lIns="0" tIns="19050" rIns="0" bIns="0" rtlCol="0">
            <a:spAutoFit/>
          </a:bodyPr>
          <a:lstStyle/>
          <a:p>
            <a:pPr marL="19050">
              <a:spcBef>
                <a:spcPts val="150"/>
              </a:spcBef>
            </a:pPr>
            <a:r>
              <a:rPr sz="975" spc="30" dirty="0">
                <a:latin typeface="Arial MT"/>
                <a:cs typeface="Arial MT"/>
              </a:rPr>
              <a:t>m</a:t>
            </a:r>
            <a:r>
              <a:rPr sz="975" spc="-8" dirty="0">
                <a:latin typeface="Arial MT"/>
                <a:cs typeface="Arial MT"/>
              </a:rPr>
              <a:t>be</a:t>
            </a:r>
            <a:r>
              <a:rPr sz="975" spc="-23" dirty="0">
                <a:latin typeface="Arial MT"/>
                <a:cs typeface="Arial MT"/>
              </a:rPr>
              <a:t>r</a:t>
            </a:r>
            <a:r>
              <a:rPr sz="975" spc="-30" dirty="0">
                <a:latin typeface="Arial MT"/>
                <a:cs typeface="Arial MT"/>
              </a:rPr>
              <a:t> </a:t>
            </a:r>
            <a:r>
              <a:rPr sz="975" spc="-8" dirty="0">
                <a:latin typeface="Arial MT"/>
                <a:cs typeface="Arial MT"/>
              </a:rPr>
              <a:t>2017</a:t>
            </a:r>
            <a:endParaRPr sz="975">
              <a:latin typeface="Arial MT"/>
              <a:cs typeface="Arial MT"/>
            </a:endParaRPr>
          </a:p>
        </p:txBody>
      </p:sp>
      <p:sp>
        <p:nvSpPr>
          <p:cNvPr id="74" name="object 74"/>
          <p:cNvSpPr txBox="1"/>
          <p:nvPr/>
        </p:nvSpPr>
        <p:spPr>
          <a:xfrm>
            <a:off x="12043979" y="3474983"/>
            <a:ext cx="990600" cy="169277"/>
          </a:xfrm>
          <a:prstGeom prst="rect">
            <a:avLst/>
          </a:prstGeom>
        </p:spPr>
        <p:txBody>
          <a:bodyPr vert="horz" wrap="square" lIns="0" tIns="19050" rIns="0" bIns="0" rtlCol="0">
            <a:spAutoFit/>
          </a:bodyPr>
          <a:lstStyle/>
          <a:p>
            <a:pPr marL="19050">
              <a:spcBef>
                <a:spcPts val="150"/>
              </a:spcBef>
            </a:pPr>
            <a:r>
              <a:rPr sz="975" spc="-8" dirty="0">
                <a:solidFill>
                  <a:srgbClr val="333333"/>
                </a:solidFill>
                <a:latin typeface="Arial MT"/>
                <a:cs typeface="Arial MT"/>
              </a:rPr>
              <a:t>17</a:t>
            </a:r>
            <a:r>
              <a:rPr sz="975" spc="-15" dirty="0">
                <a:solidFill>
                  <a:srgbClr val="333333"/>
                </a:solidFill>
                <a:latin typeface="Arial MT"/>
                <a:cs typeface="Arial MT"/>
              </a:rPr>
              <a:t>.</a:t>
            </a:r>
            <a:r>
              <a:rPr sz="975" spc="-68" dirty="0">
                <a:solidFill>
                  <a:srgbClr val="333333"/>
                </a:solidFill>
                <a:latin typeface="Arial MT"/>
                <a:cs typeface="Arial MT"/>
              </a:rPr>
              <a:t> </a:t>
            </a:r>
            <a:r>
              <a:rPr sz="975" spc="-38" dirty="0">
                <a:solidFill>
                  <a:srgbClr val="333333"/>
                </a:solidFill>
                <a:latin typeface="Arial MT"/>
                <a:cs typeface="Arial MT"/>
              </a:rPr>
              <a:t>KEK</a:t>
            </a:r>
            <a:r>
              <a:rPr sz="975" spc="-45" dirty="0">
                <a:solidFill>
                  <a:srgbClr val="333333"/>
                </a:solidFill>
                <a:latin typeface="Arial MT"/>
                <a:cs typeface="Arial MT"/>
              </a:rPr>
              <a:t> </a:t>
            </a:r>
            <a:r>
              <a:rPr sz="975" dirty="0">
                <a:solidFill>
                  <a:srgbClr val="333333"/>
                </a:solidFill>
                <a:latin typeface="Arial MT"/>
                <a:cs typeface="Arial MT"/>
              </a:rPr>
              <a:t>Li</a:t>
            </a:r>
            <a:r>
              <a:rPr sz="975" spc="-30" dirty="0">
                <a:solidFill>
                  <a:srgbClr val="333333"/>
                </a:solidFill>
                <a:latin typeface="Arial MT"/>
                <a:cs typeface="Arial MT"/>
              </a:rPr>
              <a:t>k</a:t>
            </a:r>
            <a:r>
              <a:rPr sz="975" spc="-8" dirty="0">
                <a:solidFill>
                  <a:srgbClr val="333333"/>
                </a:solidFill>
                <a:latin typeface="Arial MT"/>
                <a:cs typeface="Arial MT"/>
              </a:rPr>
              <a:t>upan</a:t>
            </a:r>
            <a:r>
              <a:rPr sz="975" spc="-30" dirty="0">
                <a:solidFill>
                  <a:srgbClr val="333333"/>
                </a:solidFill>
                <a:latin typeface="Arial MT"/>
                <a:cs typeface="Arial MT"/>
              </a:rPr>
              <a:t>g</a:t>
            </a:r>
            <a:endParaRPr sz="975">
              <a:latin typeface="Arial MT"/>
              <a:cs typeface="Arial MT"/>
            </a:endParaRPr>
          </a:p>
        </p:txBody>
      </p:sp>
      <p:sp>
        <p:nvSpPr>
          <p:cNvPr id="75" name="object 75"/>
          <p:cNvSpPr txBox="1"/>
          <p:nvPr/>
        </p:nvSpPr>
        <p:spPr>
          <a:xfrm>
            <a:off x="11985443" y="3701171"/>
            <a:ext cx="1930718" cy="820738"/>
          </a:xfrm>
          <a:prstGeom prst="rect">
            <a:avLst/>
          </a:prstGeom>
        </p:spPr>
        <p:txBody>
          <a:bodyPr vert="horz" wrap="square" lIns="0" tIns="19050" rIns="0" bIns="0" rtlCol="0">
            <a:spAutoFit/>
          </a:bodyPr>
          <a:lstStyle/>
          <a:p>
            <a:pPr marL="19050">
              <a:spcBef>
                <a:spcPts val="150"/>
              </a:spcBef>
            </a:pPr>
            <a:r>
              <a:rPr sz="975" spc="-38" dirty="0">
                <a:latin typeface="Arial MT"/>
                <a:cs typeface="Arial MT"/>
              </a:rPr>
              <a:t>K</a:t>
            </a:r>
            <a:r>
              <a:rPr sz="975" spc="-8" dirty="0">
                <a:latin typeface="Arial MT"/>
                <a:cs typeface="Arial MT"/>
              </a:rPr>
              <a:t>ab</a:t>
            </a:r>
            <a:r>
              <a:rPr sz="975" spc="-15" dirty="0">
                <a:latin typeface="Arial MT"/>
                <a:cs typeface="Arial MT"/>
              </a:rPr>
              <a:t>.</a:t>
            </a:r>
            <a:r>
              <a:rPr sz="975" spc="-68" dirty="0">
                <a:latin typeface="Arial MT"/>
                <a:cs typeface="Arial MT"/>
              </a:rPr>
              <a:t> </a:t>
            </a:r>
            <a:r>
              <a:rPr sz="975" spc="-127" dirty="0">
                <a:latin typeface="Arial MT"/>
                <a:cs typeface="Arial MT"/>
              </a:rPr>
              <a:t>M</a:t>
            </a:r>
            <a:r>
              <a:rPr sz="975" spc="-8" dirty="0">
                <a:latin typeface="Arial MT"/>
                <a:cs typeface="Arial MT"/>
              </a:rPr>
              <a:t>inaha</a:t>
            </a:r>
            <a:r>
              <a:rPr sz="975" spc="45" dirty="0">
                <a:latin typeface="Arial MT"/>
                <a:cs typeface="Arial MT"/>
              </a:rPr>
              <a:t>s</a:t>
            </a:r>
            <a:r>
              <a:rPr sz="975" spc="-30" dirty="0">
                <a:latin typeface="Arial MT"/>
                <a:cs typeface="Arial MT"/>
              </a:rPr>
              <a:t>a</a:t>
            </a:r>
            <a:r>
              <a:rPr sz="975" spc="-23" dirty="0">
                <a:latin typeface="Arial MT"/>
                <a:cs typeface="Arial MT"/>
              </a:rPr>
              <a:t> U</a:t>
            </a:r>
            <a:r>
              <a:rPr sz="975" spc="-45" dirty="0">
                <a:latin typeface="Arial MT"/>
                <a:cs typeface="Arial MT"/>
              </a:rPr>
              <a:t>t</a:t>
            </a:r>
            <a:r>
              <a:rPr sz="975" spc="-8" dirty="0">
                <a:latin typeface="Arial MT"/>
                <a:cs typeface="Arial MT"/>
              </a:rPr>
              <a:t>a</a:t>
            </a:r>
            <a:r>
              <a:rPr sz="975" spc="-23" dirty="0">
                <a:latin typeface="Arial MT"/>
                <a:cs typeface="Arial MT"/>
              </a:rPr>
              <a:t>r</a:t>
            </a:r>
            <a:r>
              <a:rPr sz="975" dirty="0">
                <a:latin typeface="Arial MT"/>
                <a:cs typeface="Arial MT"/>
              </a:rPr>
              <a:t>a</a:t>
            </a:r>
            <a:r>
              <a:rPr sz="975" spc="-15" dirty="0">
                <a:latin typeface="Arial MT"/>
                <a:cs typeface="Arial MT"/>
              </a:rPr>
              <a:t>,</a:t>
            </a:r>
            <a:endParaRPr sz="975">
              <a:latin typeface="Arial MT"/>
              <a:cs typeface="Arial MT"/>
            </a:endParaRPr>
          </a:p>
          <a:p>
            <a:pPr marL="19050">
              <a:spcBef>
                <a:spcPts val="8"/>
              </a:spcBef>
            </a:pPr>
            <a:r>
              <a:rPr sz="975" spc="-8" dirty="0">
                <a:latin typeface="Arial MT"/>
                <a:cs typeface="Arial MT"/>
              </a:rPr>
              <a:t>Sulawesi</a:t>
            </a:r>
            <a:r>
              <a:rPr sz="975" spc="-60" dirty="0">
                <a:latin typeface="Arial MT"/>
                <a:cs typeface="Arial MT"/>
              </a:rPr>
              <a:t> </a:t>
            </a:r>
            <a:r>
              <a:rPr sz="975" spc="-30" dirty="0">
                <a:latin typeface="Arial MT"/>
                <a:cs typeface="Arial MT"/>
              </a:rPr>
              <a:t>Utara</a:t>
            </a:r>
            <a:endParaRPr sz="975">
              <a:latin typeface="Arial MT"/>
              <a:cs typeface="Arial MT"/>
            </a:endParaRPr>
          </a:p>
          <a:p>
            <a:pPr marL="19050">
              <a:spcBef>
                <a:spcPts val="120"/>
              </a:spcBef>
            </a:pPr>
            <a:r>
              <a:rPr sz="975" spc="-30" dirty="0">
                <a:latin typeface="Arial MT"/>
                <a:cs typeface="Arial MT"/>
              </a:rPr>
              <a:t>(PP</a:t>
            </a:r>
            <a:r>
              <a:rPr sz="975" spc="-45" dirty="0">
                <a:latin typeface="Arial MT"/>
                <a:cs typeface="Arial MT"/>
              </a:rPr>
              <a:t> </a:t>
            </a:r>
            <a:r>
              <a:rPr sz="975" spc="-15" dirty="0">
                <a:latin typeface="Arial MT"/>
                <a:cs typeface="Arial MT"/>
              </a:rPr>
              <a:t>No.</a:t>
            </a:r>
            <a:r>
              <a:rPr sz="975" spc="-68" dirty="0">
                <a:latin typeface="Arial MT"/>
                <a:cs typeface="Arial MT"/>
              </a:rPr>
              <a:t> </a:t>
            </a:r>
            <a:r>
              <a:rPr sz="975" spc="-8" dirty="0">
                <a:latin typeface="Arial MT"/>
                <a:cs typeface="Arial MT"/>
              </a:rPr>
              <a:t>84</a:t>
            </a:r>
            <a:r>
              <a:rPr sz="975" spc="-45" dirty="0">
                <a:latin typeface="Arial MT"/>
                <a:cs typeface="Arial MT"/>
              </a:rPr>
              <a:t>/</a:t>
            </a:r>
            <a:r>
              <a:rPr sz="975" spc="-8" dirty="0">
                <a:latin typeface="Arial MT"/>
                <a:cs typeface="Arial MT"/>
              </a:rPr>
              <a:t>201</a:t>
            </a:r>
            <a:r>
              <a:rPr sz="975" spc="-30" dirty="0">
                <a:latin typeface="Arial MT"/>
                <a:cs typeface="Arial MT"/>
              </a:rPr>
              <a:t>9</a:t>
            </a:r>
            <a:r>
              <a:rPr sz="975" spc="-15" dirty="0">
                <a:latin typeface="Arial MT"/>
                <a:cs typeface="Arial MT"/>
              </a:rPr>
              <a:t> </a:t>
            </a:r>
            <a:r>
              <a:rPr sz="975" spc="-23" dirty="0">
                <a:latin typeface="Arial MT"/>
                <a:cs typeface="Arial MT"/>
              </a:rPr>
              <a:t>-</a:t>
            </a:r>
            <a:r>
              <a:rPr sz="975" spc="-45" dirty="0">
                <a:latin typeface="Arial MT"/>
                <a:cs typeface="Arial MT"/>
              </a:rPr>
              <a:t> </a:t>
            </a:r>
            <a:r>
              <a:rPr sz="975" spc="-15" dirty="0">
                <a:latin typeface="Arial MT"/>
                <a:cs typeface="Arial MT"/>
              </a:rPr>
              <a:t>De</a:t>
            </a:r>
            <a:r>
              <a:rPr sz="975" spc="45" dirty="0">
                <a:latin typeface="Arial MT"/>
                <a:cs typeface="Arial MT"/>
              </a:rPr>
              <a:t>s</a:t>
            </a:r>
            <a:r>
              <a:rPr sz="975" spc="-8" dirty="0">
                <a:latin typeface="Arial MT"/>
                <a:cs typeface="Arial MT"/>
              </a:rPr>
              <a:t>e</a:t>
            </a:r>
            <a:r>
              <a:rPr sz="975" spc="30" dirty="0">
                <a:latin typeface="Arial MT"/>
                <a:cs typeface="Arial MT"/>
              </a:rPr>
              <a:t>m</a:t>
            </a:r>
            <a:r>
              <a:rPr sz="975" spc="-8" dirty="0">
                <a:latin typeface="Arial MT"/>
                <a:cs typeface="Arial MT"/>
              </a:rPr>
              <a:t>be</a:t>
            </a:r>
            <a:r>
              <a:rPr sz="975" spc="-23" dirty="0">
                <a:latin typeface="Arial MT"/>
                <a:cs typeface="Arial MT"/>
              </a:rPr>
              <a:t>r</a:t>
            </a:r>
            <a:r>
              <a:rPr sz="975" spc="-38" dirty="0">
                <a:latin typeface="Arial MT"/>
                <a:cs typeface="Arial MT"/>
              </a:rPr>
              <a:t> </a:t>
            </a:r>
            <a:r>
              <a:rPr sz="975" spc="-8" dirty="0">
                <a:latin typeface="Arial MT"/>
                <a:cs typeface="Arial MT"/>
              </a:rPr>
              <a:t>2019</a:t>
            </a:r>
            <a:r>
              <a:rPr sz="975" spc="-23" dirty="0">
                <a:latin typeface="Arial MT"/>
                <a:cs typeface="Arial MT"/>
              </a:rPr>
              <a:t>)</a:t>
            </a:r>
            <a:endParaRPr sz="975">
              <a:latin typeface="Arial MT"/>
              <a:cs typeface="Arial MT"/>
            </a:endParaRPr>
          </a:p>
          <a:p>
            <a:pPr marL="19050" marR="999173">
              <a:spcBef>
                <a:spcPts val="285"/>
              </a:spcBef>
            </a:pPr>
            <a:r>
              <a:rPr sz="975" spc="-38" dirty="0">
                <a:latin typeface="Arial MT"/>
                <a:cs typeface="Arial MT"/>
              </a:rPr>
              <a:t>K</a:t>
            </a:r>
            <a:r>
              <a:rPr sz="975" spc="-8" dirty="0">
                <a:latin typeface="Arial MT"/>
                <a:cs typeface="Arial MT"/>
              </a:rPr>
              <a:t>egia</a:t>
            </a:r>
            <a:r>
              <a:rPr sz="975" spc="-45" dirty="0">
                <a:latin typeface="Arial MT"/>
                <a:cs typeface="Arial MT"/>
              </a:rPr>
              <a:t>t</a:t>
            </a:r>
            <a:r>
              <a:rPr sz="975" spc="-8" dirty="0">
                <a:latin typeface="Arial MT"/>
                <a:cs typeface="Arial MT"/>
              </a:rPr>
              <a:t>a</a:t>
            </a:r>
            <a:r>
              <a:rPr sz="975" spc="-30" dirty="0">
                <a:latin typeface="Arial MT"/>
                <a:cs typeface="Arial MT"/>
              </a:rPr>
              <a:t>n</a:t>
            </a:r>
            <a:r>
              <a:rPr sz="975" spc="-23" dirty="0">
                <a:latin typeface="Arial MT"/>
                <a:cs typeface="Arial MT"/>
              </a:rPr>
              <a:t> U</a:t>
            </a:r>
            <a:r>
              <a:rPr sz="975" spc="-45" dirty="0">
                <a:latin typeface="Arial MT"/>
                <a:cs typeface="Arial MT"/>
              </a:rPr>
              <a:t>t</a:t>
            </a:r>
            <a:r>
              <a:rPr sz="975" spc="-8" dirty="0">
                <a:latin typeface="Arial MT"/>
                <a:cs typeface="Arial MT"/>
              </a:rPr>
              <a:t>a</a:t>
            </a:r>
            <a:r>
              <a:rPr sz="975" spc="30" dirty="0">
                <a:latin typeface="Arial MT"/>
                <a:cs typeface="Arial MT"/>
              </a:rPr>
              <a:t>m</a:t>
            </a:r>
            <a:r>
              <a:rPr sz="975" dirty="0">
                <a:latin typeface="Arial MT"/>
                <a:cs typeface="Arial MT"/>
              </a:rPr>
              <a:t>a</a:t>
            </a:r>
            <a:r>
              <a:rPr sz="975" spc="-15" dirty="0">
                <a:latin typeface="Arial MT"/>
                <a:cs typeface="Arial MT"/>
              </a:rPr>
              <a:t>:  Pariwisata</a:t>
            </a:r>
            <a:endParaRPr sz="975">
              <a:latin typeface="Arial MT"/>
              <a:cs typeface="Arial MT"/>
            </a:endParaRPr>
          </a:p>
        </p:txBody>
      </p:sp>
      <p:sp>
        <p:nvSpPr>
          <p:cNvPr id="76" name="object 76"/>
          <p:cNvSpPr txBox="1"/>
          <p:nvPr/>
        </p:nvSpPr>
        <p:spPr>
          <a:xfrm>
            <a:off x="8088785" y="8532044"/>
            <a:ext cx="1152525" cy="169277"/>
          </a:xfrm>
          <a:prstGeom prst="rect">
            <a:avLst/>
          </a:prstGeom>
        </p:spPr>
        <p:txBody>
          <a:bodyPr vert="horz" wrap="square" lIns="0" tIns="19050" rIns="0" bIns="0" rtlCol="0">
            <a:spAutoFit/>
          </a:bodyPr>
          <a:lstStyle/>
          <a:p>
            <a:pPr marL="19050">
              <a:spcBef>
                <a:spcPts val="150"/>
              </a:spcBef>
            </a:pPr>
            <a:r>
              <a:rPr sz="975" spc="-38" dirty="0">
                <a:latin typeface="Arial MT"/>
                <a:cs typeface="Arial MT"/>
              </a:rPr>
              <a:t>B</a:t>
            </a:r>
            <a:r>
              <a:rPr sz="975" spc="-8" dirty="0">
                <a:latin typeface="Arial MT"/>
                <a:cs typeface="Arial MT"/>
              </a:rPr>
              <a:t>e</a:t>
            </a:r>
            <a:r>
              <a:rPr sz="975" spc="-23" dirty="0">
                <a:latin typeface="Arial MT"/>
                <a:cs typeface="Arial MT"/>
              </a:rPr>
              <a:t>r</a:t>
            </a:r>
            <a:r>
              <a:rPr sz="975" spc="-8" dirty="0">
                <a:latin typeface="Arial MT"/>
                <a:cs typeface="Arial MT"/>
              </a:rPr>
              <a:t>ope</a:t>
            </a:r>
            <a:r>
              <a:rPr sz="975" spc="-23" dirty="0">
                <a:latin typeface="Arial MT"/>
                <a:cs typeface="Arial MT"/>
              </a:rPr>
              <a:t>r</a:t>
            </a:r>
            <a:r>
              <a:rPr sz="975" spc="-8" dirty="0">
                <a:latin typeface="Arial MT"/>
                <a:cs typeface="Arial MT"/>
              </a:rPr>
              <a:t>a</a:t>
            </a:r>
            <a:r>
              <a:rPr sz="975" spc="45" dirty="0">
                <a:latin typeface="Arial MT"/>
                <a:cs typeface="Arial MT"/>
              </a:rPr>
              <a:t>s</a:t>
            </a:r>
            <a:r>
              <a:rPr sz="975" spc="-15" dirty="0">
                <a:latin typeface="Arial MT"/>
                <a:cs typeface="Arial MT"/>
              </a:rPr>
              <a:t>i</a:t>
            </a:r>
            <a:r>
              <a:rPr sz="975" spc="-23" dirty="0">
                <a:latin typeface="Arial MT"/>
                <a:cs typeface="Arial MT"/>
              </a:rPr>
              <a:t> </a:t>
            </a:r>
            <a:r>
              <a:rPr sz="975" spc="-127" dirty="0">
                <a:latin typeface="Arial MT"/>
                <a:cs typeface="Arial MT"/>
              </a:rPr>
              <a:t>M</a:t>
            </a:r>
            <a:r>
              <a:rPr sz="975" spc="-8" dirty="0">
                <a:latin typeface="Arial MT"/>
                <a:cs typeface="Arial MT"/>
              </a:rPr>
              <a:t>e</a:t>
            </a:r>
            <a:r>
              <a:rPr sz="975" spc="-15" dirty="0">
                <a:latin typeface="Arial MT"/>
                <a:cs typeface="Arial MT"/>
              </a:rPr>
              <a:t>i</a:t>
            </a:r>
            <a:r>
              <a:rPr sz="975" dirty="0">
                <a:latin typeface="Arial MT"/>
                <a:cs typeface="Arial MT"/>
              </a:rPr>
              <a:t> </a:t>
            </a:r>
            <a:r>
              <a:rPr sz="975" spc="-8" dirty="0">
                <a:latin typeface="Arial MT"/>
                <a:cs typeface="Arial MT"/>
              </a:rPr>
              <a:t>2021</a:t>
            </a:r>
            <a:endParaRPr sz="975">
              <a:latin typeface="Arial MT"/>
              <a:cs typeface="Arial MT"/>
            </a:endParaRPr>
          </a:p>
        </p:txBody>
      </p:sp>
      <p:sp>
        <p:nvSpPr>
          <p:cNvPr id="77" name="object 77"/>
          <p:cNvSpPr txBox="1"/>
          <p:nvPr/>
        </p:nvSpPr>
        <p:spPr>
          <a:xfrm>
            <a:off x="8092686" y="8731256"/>
            <a:ext cx="939165" cy="169277"/>
          </a:xfrm>
          <a:prstGeom prst="rect">
            <a:avLst/>
          </a:prstGeom>
        </p:spPr>
        <p:txBody>
          <a:bodyPr vert="horz" wrap="square" lIns="0" tIns="19050" rIns="0" bIns="0" rtlCol="0">
            <a:spAutoFit/>
          </a:bodyPr>
          <a:lstStyle/>
          <a:p>
            <a:pPr marL="19050">
              <a:spcBef>
                <a:spcPts val="150"/>
              </a:spcBef>
            </a:pPr>
            <a:r>
              <a:rPr sz="975" spc="-38" dirty="0">
                <a:latin typeface="Arial MT"/>
                <a:cs typeface="Arial MT"/>
              </a:rPr>
              <a:t>K</a:t>
            </a:r>
            <a:r>
              <a:rPr sz="975" spc="-8" dirty="0">
                <a:latin typeface="Arial MT"/>
                <a:cs typeface="Arial MT"/>
              </a:rPr>
              <a:t>egia</a:t>
            </a:r>
            <a:r>
              <a:rPr sz="975" spc="-45" dirty="0">
                <a:latin typeface="Arial MT"/>
                <a:cs typeface="Arial MT"/>
              </a:rPr>
              <a:t>t</a:t>
            </a:r>
            <a:r>
              <a:rPr sz="975" spc="-8" dirty="0">
                <a:latin typeface="Arial MT"/>
                <a:cs typeface="Arial MT"/>
              </a:rPr>
              <a:t>a</a:t>
            </a:r>
            <a:r>
              <a:rPr sz="975" spc="-30" dirty="0">
                <a:latin typeface="Arial MT"/>
                <a:cs typeface="Arial MT"/>
              </a:rPr>
              <a:t>n</a:t>
            </a:r>
            <a:r>
              <a:rPr sz="975" spc="-23" dirty="0">
                <a:latin typeface="Arial MT"/>
                <a:cs typeface="Arial MT"/>
              </a:rPr>
              <a:t> U</a:t>
            </a:r>
            <a:r>
              <a:rPr sz="975" spc="-45" dirty="0">
                <a:latin typeface="Arial MT"/>
                <a:cs typeface="Arial MT"/>
              </a:rPr>
              <a:t>t</a:t>
            </a:r>
            <a:r>
              <a:rPr sz="975" spc="-8" dirty="0">
                <a:latin typeface="Arial MT"/>
                <a:cs typeface="Arial MT"/>
              </a:rPr>
              <a:t>a</a:t>
            </a:r>
            <a:r>
              <a:rPr sz="975" spc="30" dirty="0">
                <a:latin typeface="Arial MT"/>
                <a:cs typeface="Arial MT"/>
              </a:rPr>
              <a:t>m</a:t>
            </a:r>
            <a:r>
              <a:rPr sz="975" dirty="0">
                <a:latin typeface="Arial MT"/>
                <a:cs typeface="Arial MT"/>
              </a:rPr>
              <a:t>a</a:t>
            </a:r>
            <a:r>
              <a:rPr sz="975" spc="-15" dirty="0">
                <a:latin typeface="Arial MT"/>
                <a:cs typeface="Arial MT"/>
              </a:rPr>
              <a:t>:</a:t>
            </a:r>
            <a:endParaRPr sz="975">
              <a:latin typeface="Arial MT"/>
              <a:cs typeface="Arial MT"/>
            </a:endParaRPr>
          </a:p>
        </p:txBody>
      </p:sp>
      <p:sp>
        <p:nvSpPr>
          <p:cNvPr id="78" name="object 78"/>
          <p:cNvSpPr txBox="1"/>
          <p:nvPr/>
        </p:nvSpPr>
        <p:spPr>
          <a:xfrm>
            <a:off x="8115639" y="8754083"/>
            <a:ext cx="39051" cy="169277"/>
          </a:xfrm>
          <a:prstGeom prst="rect">
            <a:avLst/>
          </a:prstGeom>
        </p:spPr>
        <p:txBody>
          <a:bodyPr vert="horz" wrap="square" lIns="0" tIns="19050" rIns="0" bIns="0" rtlCol="0">
            <a:spAutoFit/>
          </a:bodyPr>
          <a:lstStyle/>
          <a:p>
            <a:pPr>
              <a:spcBef>
                <a:spcPts val="150"/>
              </a:spcBef>
            </a:pPr>
            <a:r>
              <a:rPr sz="975" spc="-23" dirty="0">
                <a:latin typeface="Arial MT"/>
                <a:cs typeface="Arial MT"/>
              </a:rPr>
              <a:t>-</a:t>
            </a:r>
            <a:endParaRPr sz="975">
              <a:latin typeface="Arial MT"/>
              <a:cs typeface="Arial MT"/>
            </a:endParaRPr>
          </a:p>
        </p:txBody>
      </p:sp>
      <p:sp>
        <p:nvSpPr>
          <p:cNvPr id="79" name="object 79"/>
          <p:cNvSpPr txBox="1"/>
          <p:nvPr/>
        </p:nvSpPr>
        <p:spPr>
          <a:xfrm>
            <a:off x="8115640" y="8903483"/>
            <a:ext cx="1547813" cy="169277"/>
          </a:xfrm>
          <a:prstGeom prst="rect">
            <a:avLst/>
          </a:prstGeom>
        </p:spPr>
        <p:txBody>
          <a:bodyPr vert="horz" wrap="square" lIns="0" tIns="19050" rIns="0" bIns="0" rtlCol="0">
            <a:spAutoFit/>
          </a:bodyPr>
          <a:lstStyle/>
          <a:p>
            <a:pPr>
              <a:spcBef>
                <a:spcPts val="150"/>
              </a:spcBef>
            </a:pPr>
            <a:r>
              <a:rPr sz="975" spc="-23" dirty="0">
                <a:latin typeface="Arial MT"/>
                <a:cs typeface="Arial MT"/>
              </a:rPr>
              <a:t>-</a:t>
            </a:r>
            <a:r>
              <a:rPr sz="975" spc="188" dirty="0">
                <a:latin typeface="Arial MT"/>
                <a:cs typeface="Arial MT"/>
              </a:rPr>
              <a:t> </a:t>
            </a:r>
            <a:r>
              <a:rPr sz="975" spc="-15" dirty="0">
                <a:latin typeface="Arial MT"/>
                <a:cs typeface="Arial MT"/>
              </a:rPr>
              <a:t>Industri</a:t>
            </a:r>
            <a:r>
              <a:rPr sz="975" spc="-23" dirty="0">
                <a:latin typeface="Arial MT"/>
                <a:cs typeface="Arial MT"/>
              </a:rPr>
              <a:t> </a:t>
            </a:r>
            <a:r>
              <a:rPr sz="975" spc="-30" dirty="0">
                <a:latin typeface="Arial MT"/>
                <a:cs typeface="Arial MT"/>
              </a:rPr>
              <a:t>Tekstil</a:t>
            </a:r>
            <a:r>
              <a:rPr sz="975" spc="-23" dirty="0">
                <a:latin typeface="Arial MT"/>
                <a:cs typeface="Arial MT"/>
              </a:rPr>
              <a:t> </a:t>
            </a:r>
            <a:r>
              <a:rPr sz="975" spc="-15" dirty="0">
                <a:latin typeface="Arial MT"/>
                <a:cs typeface="Arial MT"/>
              </a:rPr>
              <a:t>dan</a:t>
            </a:r>
            <a:r>
              <a:rPr sz="975" spc="-23" dirty="0">
                <a:latin typeface="Arial MT"/>
                <a:cs typeface="Arial MT"/>
              </a:rPr>
              <a:t> </a:t>
            </a:r>
            <a:r>
              <a:rPr sz="975" spc="-8" dirty="0">
                <a:latin typeface="Arial MT"/>
                <a:cs typeface="Arial MT"/>
              </a:rPr>
              <a:t>Busana</a:t>
            </a:r>
            <a:endParaRPr sz="975">
              <a:latin typeface="Arial MT"/>
              <a:cs typeface="Arial MT"/>
            </a:endParaRPr>
          </a:p>
        </p:txBody>
      </p:sp>
      <p:sp>
        <p:nvSpPr>
          <p:cNvPr id="80" name="object 80"/>
          <p:cNvSpPr txBox="1"/>
          <p:nvPr/>
        </p:nvSpPr>
        <p:spPr>
          <a:xfrm>
            <a:off x="8096590" y="9202300"/>
            <a:ext cx="1829753" cy="614271"/>
          </a:xfrm>
          <a:prstGeom prst="rect">
            <a:avLst/>
          </a:prstGeom>
        </p:spPr>
        <p:txBody>
          <a:bodyPr vert="horz" wrap="square" lIns="0" tIns="19050" rIns="0" bIns="0" rtlCol="0">
            <a:spAutoFit/>
          </a:bodyPr>
          <a:lstStyle/>
          <a:p>
            <a:pPr marL="118110" indent="-100013">
              <a:spcBef>
                <a:spcPts val="150"/>
              </a:spcBef>
              <a:buChar char="-"/>
              <a:tabLst>
                <a:tab pos="119063" algn="l"/>
              </a:tabLst>
            </a:pPr>
            <a:r>
              <a:rPr sz="975" spc="-45" dirty="0">
                <a:latin typeface="Arial MT"/>
                <a:cs typeface="Arial MT"/>
              </a:rPr>
              <a:t>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127" dirty="0">
                <a:latin typeface="Arial MT"/>
                <a:cs typeface="Arial MT"/>
              </a:rPr>
              <a:t>M</a:t>
            </a:r>
            <a:r>
              <a:rPr sz="975" spc="-8" dirty="0">
                <a:latin typeface="Arial MT"/>
                <a:cs typeface="Arial MT"/>
              </a:rPr>
              <a:t>a</a:t>
            </a:r>
            <a:r>
              <a:rPr sz="975" spc="-30" dirty="0">
                <a:latin typeface="Arial MT"/>
                <a:cs typeface="Arial MT"/>
              </a:rPr>
              <a:t>k</a:t>
            </a:r>
            <a:r>
              <a:rPr sz="975" spc="-8" dirty="0">
                <a:latin typeface="Arial MT"/>
                <a:cs typeface="Arial MT"/>
              </a:rPr>
              <a:t>ana</a:t>
            </a:r>
            <a:r>
              <a:rPr sz="975" spc="-30" dirty="0">
                <a:latin typeface="Arial MT"/>
                <a:cs typeface="Arial MT"/>
              </a:rPr>
              <a:t>n</a:t>
            </a:r>
            <a:r>
              <a:rPr sz="975" spc="-23" dirty="0">
                <a:latin typeface="Arial MT"/>
                <a:cs typeface="Arial MT"/>
              </a:rPr>
              <a:t> </a:t>
            </a:r>
            <a:r>
              <a:rPr sz="975" spc="-8" dirty="0">
                <a:latin typeface="Arial MT"/>
                <a:cs typeface="Arial MT"/>
              </a:rPr>
              <a:t>da</a:t>
            </a:r>
            <a:r>
              <a:rPr sz="975" spc="-30" dirty="0">
                <a:latin typeface="Arial MT"/>
                <a:cs typeface="Arial MT"/>
              </a:rPr>
              <a:t>n</a:t>
            </a:r>
            <a:r>
              <a:rPr sz="975" spc="-23" dirty="0">
                <a:latin typeface="Arial MT"/>
                <a:cs typeface="Arial MT"/>
              </a:rPr>
              <a:t> </a:t>
            </a:r>
            <a:r>
              <a:rPr sz="975" spc="30" dirty="0">
                <a:latin typeface="Arial MT"/>
                <a:cs typeface="Arial MT"/>
              </a:rPr>
              <a:t>m</a:t>
            </a:r>
            <a:r>
              <a:rPr sz="975" spc="-8" dirty="0">
                <a:latin typeface="Arial MT"/>
                <a:cs typeface="Arial MT"/>
              </a:rPr>
              <a:t>inu</a:t>
            </a:r>
            <a:r>
              <a:rPr sz="975" spc="30" dirty="0">
                <a:latin typeface="Arial MT"/>
                <a:cs typeface="Arial MT"/>
              </a:rPr>
              <a:t>m</a:t>
            </a:r>
            <a:r>
              <a:rPr sz="975" spc="-8" dirty="0">
                <a:latin typeface="Arial MT"/>
                <a:cs typeface="Arial MT"/>
              </a:rPr>
              <a:t>a</a:t>
            </a:r>
            <a:r>
              <a:rPr sz="975" spc="-30" dirty="0">
                <a:latin typeface="Arial MT"/>
                <a:cs typeface="Arial MT"/>
              </a:rPr>
              <a:t>n</a:t>
            </a:r>
            <a:endParaRPr sz="975">
              <a:latin typeface="Arial MT"/>
              <a:cs typeface="Arial MT"/>
            </a:endParaRPr>
          </a:p>
          <a:p>
            <a:pPr marL="118110" indent="-100013">
              <a:spcBef>
                <a:spcPts val="8"/>
              </a:spcBef>
              <a:buChar char="-"/>
              <a:tabLst>
                <a:tab pos="119063" algn="l"/>
              </a:tabLst>
            </a:pPr>
            <a:r>
              <a:rPr sz="975" spc="-45" dirty="0">
                <a:latin typeface="Arial MT"/>
                <a:cs typeface="Arial MT"/>
              </a:rPr>
              <a:t>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60" dirty="0">
                <a:latin typeface="Arial MT"/>
                <a:cs typeface="Arial MT"/>
              </a:rPr>
              <a:t>Ot</a:t>
            </a:r>
            <a:r>
              <a:rPr sz="975" spc="-8" dirty="0">
                <a:latin typeface="Arial MT"/>
                <a:cs typeface="Arial MT"/>
              </a:rPr>
              <a:t>o</a:t>
            </a:r>
            <a:r>
              <a:rPr sz="975" spc="30" dirty="0">
                <a:latin typeface="Arial MT"/>
                <a:cs typeface="Arial MT"/>
              </a:rPr>
              <a:t>m</a:t>
            </a:r>
            <a:r>
              <a:rPr sz="975" spc="-8" dirty="0">
                <a:latin typeface="Arial MT"/>
                <a:cs typeface="Arial MT"/>
              </a:rPr>
              <a:t>o</a:t>
            </a:r>
            <a:r>
              <a:rPr sz="975" spc="-45" dirty="0">
                <a:latin typeface="Arial MT"/>
                <a:cs typeface="Arial MT"/>
              </a:rPr>
              <a:t>t</a:t>
            </a:r>
            <a:r>
              <a:rPr sz="975" spc="8" dirty="0">
                <a:latin typeface="Arial MT"/>
                <a:cs typeface="Arial MT"/>
              </a:rPr>
              <a:t>i</a:t>
            </a:r>
            <a:r>
              <a:rPr sz="975" spc="-15" dirty="0">
                <a:latin typeface="Arial MT"/>
                <a:cs typeface="Arial MT"/>
              </a:rPr>
              <a:t>f</a:t>
            </a:r>
            <a:endParaRPr sz="975">
              <a:latin typeface="Arial MT"/>
              <a:cs typeface="Arial MT"/>
            </a:endParaRPr>
          </a:p>
          <a:p>
            <a:pPr marL="118110" marR="743901" indent="-100013">
              <a:lnSpc>
                <a:spcPts val="1140"/>
              </a:lnSpc>
              <a:spcBef>
                <a:spcPts val="75"/>
              </a:spcBef>
              <a:buChar char="-"/>
              <a:tabLst>
                <a:tab pos="119063" algn="l"/>
              </a:tabLst>
            </a:pPr>
            <a:r>
              <a:rPr sz="975" spc="-45" dirty="0">
                <a:latin typeface="Arial MT"/>
                <a:cs typeface="Arial MT"/>
              </a:rPr>
              <a:t>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38" dirty="0">
                <a:latin typeface="Arial MT"/>
                <a:cs typeface="Arial MT"/>
              </a:rPr>
              <a:t>E</a:t>
            </a:r>
            <a:r>
              <a:rPr sz="975" dirty="0">
                <a:latin typeface="Arial MT"/>
                <a:cs typeface="Arial MT"/>
              </a:rPr>
              <a:t>le</a:t>
            </a:r>
            <a:r>
              <a:rPr sz="975" spc="-30" dirty="0">
                <a:latin typeface="Arial MT"/>
                <a:cs typeface="Arial MT"/>
              </a:rPr>
              <a:t>k</a:t>
            </a:r>
            <a:r>
              <a:rPr sz="975" spc="-45" dirty="0">
                <a:latin typeface="Arial MT"/>
                <a:cs typeface="Arial MT"/>
              </a:rPr>
              <a:t>t</a:t>
            </a:r>
            <a:r>
              <a:rPr sz="975" spc="-23" dirty="0">
                <a:latin typeface="Arial MT"/>
                <a:cs typeface="Arial MT"/>
              </a:rPr>
              <a:t>r</a:t>
            </a:r>
            <a:r>
              <a:rPr sz="975" spc="-8" dirty="0">
                <a:latin typeface="Arial MT"/>
                <a:cs typeface="Arial MT"/>
              </a:rPr>
              <a:t>oni</a:t>
            </a:r>
            <a:r>
              <a:rPr sz="975" spc="-23" dirty="0">
                <a:latin typeface="Arial MT"/>
                <a:cs typeface="Arial MT"/>
              </a:rPr>
              <a:t>k  </a:t>
            </a:r>
            <a:r>
              <a:rPr sz="975" spc="-8" dirty="0">
                <a:latin typeface="Arial MT"/>
                <a:cs typeface="Arial MT"/>
              </a:rPr>
              <a:t>Logistik</a:t>
            </a:r>
            <a:endParaRPr sz="975">
              <a:latin typeface="Arial MT"/>
              <a:cs typeface="Arial MT"/>
            </a:endParaRPr>
          </a:p>
        </p:txBody>
      </p:sp>
      <p:sp>
        <p:nvSpPr>
          <p:cNvPr id="81" name="object 81"/>
          <p:cNvSpPr txBox="1"/>
          <p:nvPr/>
        </p:nvSpPr>
        <p:spPr>
          <a:xfrm>
            <a:off x="12043979" y="4794758"/>
            <a:ext cx="835343" cy="169277"/>
          </a:xfrm>
          <a:prstGeom prst="rect">
            <a:avLst/>
          </a:prstGeom>
        </p:spPr>
        <p:txBody>
          <a:bodyPr vert="horz" wrap="square" lIns="0" tIns="19050" rIns="0" bIns="0" rtlCol="0">
            <a:spAutoFit/>
          </a:bodyPr>
          <a:lstStyle/>
          <a:p>
            <a:pPr marL="19050">
              <a:spcBef>
                <a:spcPts val="150"/>
              </a:spcBef>
            </a:pPr>
            <a:r>
              <a:rPr sz="975" spc="-8" dirty="0">
                <a:solidFill>
                  <a:srgbClr val="333333"/>
                </a:solidFill>
                <a:latin typeface="Arial MT"/>
                <a:cs typeface="Arial MT"/>
              </a:rPr>
              <a:t>18</a:t>
            </a:r>
            <a:r>
              <a:rPr sz="975" spc="-15" dirty="0">
                <a:solidFill>
                  <a:srgbClr val="333333"/>
                </a:solidFill>
                <a:latin typeface="Arial MT"/>
                <a:cs typeface="Arial MT"/>
              </a:rPr>
              <a:t>.</a:t>
            </a:r>
            <a:r>
              <a:rPr sz="975" spc="-68" dirty="0">
                <a:solidFill>
                  <a:srgbClr val="333333"/>
                </a:solidFill>
                <a:latin typeface="Arial MT"/>
                <a:cs typeface="Arial MT"/>
              </a:rPr>
              <a:t> </a:t>
            </a:r>
            <a:r>
              <a:rPr sz="975" spc="-38" dirty="0">
                <a:solidFill>
                  <a:srgbClr val="333333"/>
                </a:solidFill>
                <a:latin typeface="Arial MT"/>
                <a:cs typeface="Arial MT"/>
              </a:rPr>
              <a:t>KEK</a:t>
            </a:r>
            <a:r>
              <a:rPr sz="975" spc="-45" dirty="0">
                <a:solidFill>
                  <a:srgbClr val="333333"/>
                </a:solidFill>
                <a:latin typeface="Arial MT"/>
                <a:cs typeface="Arial MT"/>
              </a:rPr>
              <a:t> </a:t>
            </a:r>
            <a:r>
              <a:rPr sz="975" spc="-38" dirty="0">
                <a:solidFill>
                  <a:srgbClr val="333333"/>
                </a:solidFill>
                <a:latin typeface="Arial MT"/>
                <a:cs typeface="Arial MT"/>
              </a:rPr>
              <a:t>B</a:t>
            </a:r>
            <a:r>
              <a:rPr sz="975" spc="8" dirty="0">
                <a:solidFill>
                  <a:srgbClr val="333333"/>
                </a:solidFill>
                <a:latin typeface="Arial MT"/>
                <a:cs typeface="Arial MT"/>
              </a:rPr>
              <a:t>i</a:t>
            </a:r>
            <a:r>
              <a:rPr sz="975" spc="-45" dirty="0">
                <a:solidFill>
                  <a:srgbClr val="333333"/>
                </a:solidFill>
                <a:latin typeface="Arial MT"/>
                <a:cs typeface="Arial MT"/>
              </a:rPr>
              <a:t>t</a:t>
            </a:r>
            <a:r>
              <a:rPr sz="975" spc="-8" dirty="0">
                <a:solidFill>
                  <a:srgbClr val="333333"/>
                </a:solidFill>
                <a:latin typeface="Arial MT"/>
                <a:cs typeface="Arial MT"/>
              </a:rPr>
              <a:t>un</a:t>
            </a:r>
            <a:r>
              <a:rPr sz="975" spc="-30" dirty="0">
                <a:solidFill>
                  <a:srgbClr val="333333"/>
                </a:solidFill>
                <a:latin typeface="Arial MT"/>
                <a:cs typeface="Arial MT"/>
              </a:rPr>
              <a:t>g</a:t>
            </a:r>
            <a:endParaRPr sz="975">
              <a:latin typeface="Arial MT"/>
              <a:cs typeface="Arial MT"/>
            </a:endParaRPr>
          </a:p>
        </p:txBody>
      </p:sp>
      <p:sp>
        <p:nvSpPr>
          <p:cNvPr id="82" name="object 82"/>
          <p:cNvSpPr txBox="1"/>
          <p:nvPr/>
        </p:nvSpPr>
        <p:spPr>
          <a:xfrm>
            <a:off x="11985443" y="5020945"/>
            <a:ext cx="1759268" cy="1119537"/>
          </a:xfrm>
          <a:prstGeom prst="rect">
            <a:avLst/>
          </a:prstGeom>
        </p:spPr>
        <p:txBody>
          <a:bodyPr vert="horz" wrap="square" lIns="0" tIns="19050" rIns="0" bIns="0" rtlCol="0">
            <a:spAutoFit/>
          </a:bodyPr>
          <a:lstStyle/>
          <a:p>
            <a:pPr marL="19050" marR="225743">
              <a:spcBef>
                <a:spcPts val="150"/>
              </a:spcBef>
            </a:pPr>
            <a:r>
              <a:rPr sz="975" spc="-38" dirty="0">
                <a:latin typeface="Arial MT"/>
                <a:cs typeface="Arial MT"/>
              </a:rPr>
              <a:t>K</a:t>
            </a:r>
            <a:r>
              <a:rPr sz="975" spc="-8" dirty="0">
                <a:latin typeface="Arial MT"/>
                <a:cs typeface="Arial MT"/>
              </a:rPr>
              <a:t>o</a:t>
            </a:r>
            <a:r>
              <a:rPr sz="975" spc="-45" dirty="0">
                <a:latin typeface="Arial MT"/>
                <a:cs typeface="Arial MT"/>
              </a:rPr>
              <a:t>t</a:t>
            </a:r>
            <a:r>
              <a:rPr sz="975" spc="-30" dirty="0">
                <a:latin typeface="Arial MT"/>
                <a:cs typeface="Arial MT"/>
              </a:rPr>
              <a:t>a</a:t>
            </a:r>
            <a:r>
              <a:rPr sz="975" spc="-23" dirty="0">
                <a:latin typeface="Arial MT"/>
                <a:cs typeface="Arial MT"/>
              </a:rPr>
              <a:t> </a:t>
            </a:r>
            <a:r>
              <a:rPr sz="975" spc="-38" dirty="0">
                <a:latin typeface="Arial MT"/>
                <a:cs typeface="Arial MT"/>
              </a:rPr>
              <a:t>B</a:t>
            </a:r>
            <a:r>
              <a:rPr sz="975" spc="8" dirty="0">
                <a:latin typeface="Arial MT"/>
                <a:cs typeface="Arial MT"/>
              </a:rPr>
              <a:t>i</a:t>
            </a:r>
            <a:r>
              <a:rPr sz="975" spc="-45" dirty="0">
                <a:latin typeface="Arial MT"/>
                <a:cs typeface="Arial MT"/>
              </a:rPr>
              <a:t>t</a:t>
            </a:r>
            <a:r>
              <a:rPr sz="975" spc="-8" dirty="0">
                <a:latin typeface="Arial MT"/>
                <a:cs typeface="Arial MT"/>
              </a:rPr>
              <a:t>un</a:t>
            </a:r>
            <a:r>
              <a:rPr sz="975" dirty="0">
                <a:latin typeface="Arial MT"/>
                <a:cs typeface="Arial MT"/>
              </a:rPr>
              <a:t>g</a:t>
            </a:r>
            <a:r>
              <a:rPr sz="975" spc="-15" dirty="0">
                <a:latin typeface="Arial MT"/>
                <a:cs typeface="Arial MT"/>
              </a:rPr>
              <a:t>,</a:t>
            </a:r>
            <a:r>
              <a:rPr sz="975" spc="-68" dirty="0">
                <a:latin typeface="Arial MT"/>
                <a:cs typeface="Arial MT"/>
              </a:rPr>
              <a:t> </a:t>
            </a:r>
            <a:r>
              <a:rPr sz="975" spc="-38" dirty="0">
                <a:latin typeface="Arial MT"/>
                <a:cs typeface="Arial MT"/>
              </a:rPr>
              <a:t>S</a:t>
            </a:r>
            <a:r>
              <a:rPr sz="975" spc="-8" dirty="0">
                <a:latin typeface="Arial MT"/>
                <a:cs typeface="Arial MT"/>
              </a:rPr>
              <a:t>ulawe</a:t>
            </a:r>
            <a:r>
              <a:rPr sz="975" spc="45" dirty="0">
                <a:latin typeface="Arial MT"/>
                <a:cs typeface="Arial MT"/>
              </a:rPr>
              <a:t>s</a:t>
            </a:r>
            <a:r>
              <a:rPr sz="975" spc="-15" dirty="0">
                <a:latin typeface="Arial MT"/>
                <a:cs typeface="Arial MT"/>
              </a:rPr>
              <a:t>i</a:t>
            </a:r>
            <a:r>
              <a:rPr sz="975" spc="-23" dirty="0">
                <a:latin typeface="Arial MT"/>
                <a:cs typeface="Arial MT"/>
              </a:rPr>
              <a:t> U</a:t>
            </a:r>
            <a:r>
              <a:rPr sz="975" spc="-45" dirty="0">
                <a:latin typeface="Arial MT"/>
                <a:cs typeface="Arial MT"/>
              </a:rPr>
              <a:t>t</a:t>
            </a:r>
            <a:r>
              <a:rPr sz="975" spc="-8" dirty="0">
                <a:latin typeface="Arial MT"/>
                <a:cs typeface="Arial MT"/>
              </a:rPr>
              <a:t>a</a:t>
            </a:r>
            <a:r>
              <a:rPr sz="975" spc="-30" dirty="0">
                <a:latin typeface="Arial MT"/>
                <a:cs typeface="Arial MT"/>
              </a:rPr>
              <a:t>ra  (PP</a:t>
            </a:r>
            <a:r>
              <a:rPr sz="975" spc="-45" dirty="0">
                <a:latin typeface="Arial MT"/>
                <a:cs typeface="Arial MT"/>
              </a:rPr>
              <a:t> </a:t>
            </a:r>
            <a:r>
              <a:rPr sz="975" spc="-15" dirty="0">
                <a:latin typeface="Arial MT"/>
                <a:cs typeface="Arial MT"/>
              </a:rPr>
              <a:t>No.</a:t>
            </a:r>
            <a:r>
              <a:rPr sz="975" spc="-68" dirty="0">
                <a:latin typeface="Arial MT"/>
                <a:cs typeface="Arial MT"/>
              </a:rPr>
              <a:t> </a:t>
            </a:r>
            <a:r>
              <a:rPr sz="975" spc="-8" dirty="0">
                <a:latin typeface="Arial MT"/>
                <a:cs typeface="Arial MT"/>
              </a:rPr>
              <a:t>32</a:t>
            </a:r>
            <a:r>
              <a:rPr sz="975" spc="-45" dirty="0">
                <a:latin typeface="Arial MT"/>
                <a:cs typeface="Arial MT"/>
              </a:rPr>
              <a:t>/</a:t>
            </a:r>
            <a:r>
              <a:rPr sz="975" spc="-8" dirty="0">
                <a:latin typeface="Arial MT"/>
                <a:cs typeface="Arial MT"/>
              </a:rPr>
              <a:t>201</a:t>
            </a:r>
            <a:r>
              <a:rPr sz="975" spc="-30" dirty="0">
                <a:latin typeface="Arial MT"/>
                <a:cs typeface="Arial MT"/>
              </a:rPr>
              <a:t>4</a:t>
            </a:r>
            <a:r>
              <a:rPr sz="975" spc="-15" dirty="0">
                <a:latin typeface="Arial MT"/>
                <a:cs typeface="Arial MT"/>
              </a:rPr>
              <a:t> </a:t>
            </a:r>
            <a:r>
              <a:rPr sz="975" spc="-23" dirty="0">
                <a:latin typeface="Arial MT"/>
                <a:cs typeface="Arial MT"/>
              </a:rPr>
              <a:t>-</a:t>
            </a:r>
            <a:r>
              <a:rPr sz="975" spc="-45" dirty="0">
                <a:latin typeface="Arial MT"/>
                <a:cs typeface="Arial MT"/>
              </a:rPr>
              <a:t> </a:t>
            </a:r>
            <a:r>
              <a:rPr sz="975" spc="-127" dirty="0">
                <a:latin typeface="Arial MT"/>
                <a:cs typeface="Arial MT"/>
              </a:rPr>
              <a:t>M</a:t>
            </a:r>
            <a:r>
              <a:rPr sz="975" spc="-8" dirty="0">
                <a:latin typeface="Arial MT"/>
                <a:cs typeface="Arial MT"/>
              </a:rPr>
              <a:t>e</a:t>
            </a:r>
            <a:r>
              <a:rPr sz="975" spc="-15" dirty="0">
                <a:latin typeface="Arial MT"/>
                <a:cs typeface="Arial MT"/>
              </a:rPr>
              <a:t>i </a:t>
            </a:r>
            <a:r>
              <a:rPr sz="975" spc="-8" dirty="0">
                <a:latin typeface="Arial MT"/>
                <a:cs typeface="Arial MT"/>
              </a:rPr>
              <a:t>2014</a:t>
            </a:r>
            <a:r>
              <a:rPr sz="975" spc="-23" dirty="0">
                <a:latin typeface="Arial MT"/>
                <a:cs typeface="Arial MT"/>
              </a:rPr>
              <a:t>)</a:t>
            </a:r>
            <a:endParaRPr sz="975">
              <a:latin typeface="Arial MT"/>
              <a:cs typeface="Arial MT"/>
            </a:endParaRPr>
          </a:p>
          <a:p>
            <a:pPr marL="19050">
              <a:lnSpc>
                <a:spcPts val="1170"/>
              </a:lnSpc>
            </a:pPr>
            <a:r>
              <a:rPr sz="975" spc="-38" dirty="0">
                <a:latin typeface="Arial MT"/>
                <a:cs typeface="Arial MT"/>
              </a:rPr>
              <a:t>B</a:t>
            </a:r>
            <a:r>
              <a:rPr sz="975" spc="-8" dirty="0">
                <a:latin typeface="Arial MT"/>
                <a:cs typeface="Arial MT"/>
              </a:rPr>
              <a:t>e</a:t>
            </a:r>
            <a:r>
              <a:rPr sz="975" spc="-23" dirty="0">
                <a:latin typeface="Arial MT"/>
                <a:cs typeface="Arial MT"/>
              </a:rPr>
              <a:t>r</a:t>
            </a:r>
            <a:r>
              <a:rPr sz="975" spc="-8" dirty="0">
                <a:latin typeface="Arial MT"/>
                <a:cs typeface="Arial MT"/>
              </a:rPr>
              <a:t>ope</a:t>
            </a:r>
            <a:r>
              <a:rPr sz="975" spc="-23" dirty="0">
                <a:latin typeface="Arial MT"/>
                <a:cs typeface="Arial MT"/>
              </a:rPr>
              <a:t>r</a:t>
            </a:r>
            <a:r>
              <a:rPr sz="975" spc="-8" dirty="0">
                <a:latin typeface="Arial MT"/>
                <a:cs typeface="Arial MT"/>
              </a:rPr>
              <a:t>a</a:t>
            </a:r>
            <a:r>
              <a:rPr sz="975" spc="45" dirty="0">
                <a:latin typeface="Arial MT"/>
                <a:cs typeface="Arial MT"/>
              </a:rPr>
              <a:t>s</a:t>
            </a:r>
            <a:r>
              <a:rPr sz="975" spc="-15" dirty="0">
                <a:latin typeface="Arial MT"/>
                <a:cs typeface="Arial MT"/>
              </a:rPr>
              <a:t>i</a:t>
            </a:r>
            <a:r>
              <a:rPr sz="975" spc="-98" dirty="0">
                <a:latin typeface="Arial MT"/>
                <a:cs typeface="Arial MT"/>
              </a:rPr>
              <a:t> </a:t>
            </a:r>
            <a:r>
              <a:rPr sz="975" spc="-120" dirty="0">
                <a:latin typeface="Arial MT"/>
                <a:cs typeface="Arial MT"/>
              </a:rPr>
              <a:t>A</a:t>
            </a:r>
            <a:r>
              <a:rPr sz="975" spc="-8" dirty="0">
                <a:latin typeface="Arial MT"/>
                <a:cs typeface="Arial MT"/>
              </a:rPr>
              <a:t>p</a:t>
            </a:r>
            <a:r>
              <a:rPr sz="975" spc="-23" dirty="0">
                <a:latin typeface="Arial MT"/>
                <a:cs typeface="Arial MT"/>
              </a:rPr>
              <a:t>r</a:t>
            </a:r>
            <a:r>
              <a:rPr sz="975" spc="8" dirty="0">
                <a:latin typeface="Arial MT"/>
                <a:cs typeface="Arial MT"/>
              </a:rPr>
              <a:t>i</a:t>
            </a:r>
            <a:r>
              <a:rPr sz="975" spc="-15" dirty="0">
                <a:latin typeface="Arial MT"/>
                <a:cs typeface="Arial MT"/>
              </a:rPr>
              <a:t>l</a:t>
            </a:r>
            <a:r>
              <a:rPr sz="975" spc="-8" dirty="0">
                <a:latin typeface="Arial MT"/>
                <a:cs typeface="Arial MT"/>
              </a:rPr>
              <a:t> 2019</a:t>
            </a:r>
            <a:endParaRPr sz="975">
              <a:latin typeface="Arial MT"/>
              <a:cs typeface="Arial MT"/>
            </a:endParaRPr>
          </a:p>
          <a:p>
            <a:pPr marL="19050">
              <a:lnSpc>
                <a:spcPts val="1163"/>
              </a:lnSpc>
              <a:spcBef>
                <a:spcPts val="255"/>
              </a:spcBef>
            </a:pPr>
            <a:r>
              <a:rPr sz="975" spc="-38" dirty="0">
                <a:latin typeface="Arial MT"/>
                <a:cs typeface="Arial MT"/>
              </a:rPr>
              <a:t>K</a:t>
            </a:r>
            <a:r>
              <a:rPr sz="975" spc="-8" dirty="0">
                <a:latin typeface="Arial MT"/>
                <a:cs typeface="Arial MT"/>
              </a:rPr>
              <a:t>egia</a:t>
            </a:r>
            <a:r>
              <a:rPr sz="975" spc="-45" dirty="0">
                <a:latin typeface="Arial MT"/>
                <a:cs typeface="Arial MT"/>
              </a:rPr>
              <a:t>t</a:t>
            </a:r>
            <a:r>
              <a:rPr sz="975" spc="-8" dirty="0">
                <a:latin typeface="Arial MT"/>
                <a:cs typeface="Arial MT"/>
              </a:rPr>
              <a:t>a</a:t>
            </a:r>
            <a:r>
              <a:rPr sz="975" spc="-30" dirty="0">
                <a:latin typeface="Arial MT"/>
                <a:cs typeface="Arial MT"/>
              </a:rPr>
              <a:t>n</a:t>
            </a:r>
            <a:r>
              <a:rPr sz="975" spc="-23" dirty="0">
                <a:latin typeface="Arial MT"/>
                <a:cs typeface="Arial MT"/>
              </a:rPr>
              <a:t> U</a:t>
            </a:r>
            <a:r>
              <a:rPr sz="975" spc="-45" dirty="0">
                <a:latin typeface="Arial MT"/>
                <a:cs typeface="Arial MT"/>
              </a:rPr>
              <a:t>t</a:t>
            </a:r>
            <a:r>
              <a:rPr sz="975" spc="-8" dirty="0">
                <a:latin typeface="Arial MT"/>
                <a:cs typeface="Arial MT"/>
              </a:rPr>
              <a:t>a</a:t>
            </a:r>
            <a:r>
              <a:rPr sz="975" spc="30" dirty="0">
                <a:latin typeface="Arial MT"/>
                <a:cs typeface="Arial MT"/>
              </a:rPr>
              <a:t>m</a:t>
            </a:r>
            <a:r>
              <a:rPr sz="975" dirty="0">
                <a:latin typeface="Arial MT"/>
                <a:cs typeface="Arial MT"/>
              </a:rPr>
              <a:t>a</a:t>
            </a:r>
            <a:r>
              <a:rPr sz="975" spc="-15" dirty="0">
                <a:latin typeface="Arial MT"/>
                <a:cs typeface="Arial MT"/>
              </a:rPr>
              <a:t>:</a:t>
            </a:r>
            <a:endParaRPr sz="975">
              <a:latin typeface="Arial MT"/>
              <a:cs typeface="Arial MT"/>
            </a:endParaRPr>
          </a:p>
          <a:p>
            <a:pPr marL="86678" indent="-68580">
              <a:lnSpc>
                <a:spcPts val="1163"/>
              </a:lnSpc>
              <a:buChar char="-"/>
              <a:tabLst>
                <a:tab pos="87629" algn="l"/>
              </a:tabLst>
            </a:pPr>
            <a:r>
              <a:rPr sz="975" spc="-15" dirty="0">
                <a:latin typeface="Arial MT"/>
                <a:cs typeface="Arial MT"/>
              </a:rPr>
              <a:t>Industri</a:t>
            </a:r>
            <a:r>
              <a:rPr sz="975" spc="-45" dirty="0">
                <a:latin typeface="Arial MT"/>
                <a:cs typeface="Arial MT"/>
              </a:rPr>
              <a:t> </a:t>
            </a:r>
            <a:r>
              <a:rPr sz="975" spc="-15" dirty="0">
                <a:latin typeface="Arial MT"/>
                <a:cs typeface="Arial MT"/>
              </a:rPr>
              <a:t>Pengolahan</a:t>
            </a:r>
            <a:r>
              <a:rPr sz="975" spc="-38" dirty="0">
                <a:latin typeface="Arial MT"/>
                <a:cs typeface="Arial MT"/>
              </a:rPr>
              <a:t> </a:t>
            </a:r>
            <a:r>
              <a:rPr sz="975" spc="-15" dirty="0">
                <a:latin typeface="Arial MT"/>
                <a:cs typeface="Arial MT"/>
              </a:rPr>
              <a:t>Kelapa</a:t>
            </a:r>
            <a:endParaRPr sz="975">
              <a:latin typeface="Arial MT"/>
              <a:cs typeface="Arial MT"/>
            </a:endParaRPr>
          </a:p>
          <a:p>
            <a:pPr marL="86678" indent="-68580">
              <a:spcBef>
                <a:spcPts val="8"/>
              </a:spcBef>
              <a:buChar char="-"/>
              <a:tabLst>
                <a:tab pos="87629" algn="l"/>
              </a:tabLst>
            </a:pPr>
            <a:r>
              <a:rPr sz="975" spc="-45" dirty="0">
                <a:latin typeface="Arial MT"/>
                <a:cs typeface="Arial MT"/>
              </a:rPr>
              <a:t>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38" dirty="0">
                <a:latin typeface="Arial MT"/>
                <a:cs typeface="Arial MT"/>
              </a:rPr>
              <a:t>P</a:t>
            </a:r>
            <a:r>
              <a:rPr sz="975" spc="-8" dirty="0">
                <a:latin typeface="Arial MT"/>
                <a:cs typeface="Arial MT"/>
              </a:rPr>
              <a:t>engolaha</a:t>
            </a:r>
            <a:r>
              <a:rPr sz="975" spc="-30" dirty="0">
                <a:latin typeface="Arial MT"/>
                <a:cs typeface="Arial MT"/>
              </a:rPr>
              <a:t>n</a:t>
            </a:r>
            <a:r>
              <a:rPr sz="975" spc="-23" dirty="0">
                <a:latin typeface="Arial MT"/>
                <a:cs typeface="Arial MT"/>
              </a:rPr>
              <a:t> </a:t>
            </a:r>
            <a:r>
              <a:rPr sz="975" spc="-38" dirty="0">
                <a:latin typeface="Arial MT"/>
                <a:cs typeface="Arial MT"/>
              </a:rPr>
              <a:t>P</a:t>
            </a:r>
            <a:r>
              <a:rPr sz="975" spc="-8" dirty="0">
                <a:latin typeface="Arial MT"/>
                <a:cs typeface="Arial MT"/>
              </a:rPr>
              <a:t>e</a:t>
            </a:r>
            <a:r>
              <a:rPr sz="975" spc="-23" dirty="0">
                <a:latin typeface="Arial MT"/>
                <a:cs typeface="Arial MT"/>
              </a:rPr>
              <a:t>r</a:t>
            </a:r>
            <a:r>
              <a:rPr sz="975" spc="8" dirty="0">
                <a:latin typeface="Arial MT"/>
                <a:cs typeface="Arial MT"/>
              </a:rPr>
              <a:t>i</a:t>
            </a:r>
            <a:r>
              <a:rPr sz="975" spc="-30" dirty="0">
                <a:latin typeface="Arial MT"/>
                <a:cs typeface="Arial MT"/>
              </a:rPr>
              <a:t>k</a:t>
            </a:r>
            <a:r>
              <a:rPr sz="975" spc="-8" dirty="0">
                <a:latin typeface="Arial MT"/>
                <a:cs typeface="Arial MT"/>
              </a:rPr>
              <a:t>ana</a:t>
            </a:r>
            <a:r>
              <a:rPr sz="975" spc="-30" dirty="0">
                <a:latin typeface="Arial MT"/>
                <a:cs typeface="Arial MT"/>
              </a:rPr>
              <a:t>n</a:t>
            </a:r>
            <a:endParaRPr sz="975">
              <a:latin typeface="Arial MT"/>
              <a:cs typeface="Arial MT"/>
            </a:endParaRPr>
          </a:p>
          <a:p>
            <a:pPr marL="86678" indent="-68580">
              <a:spcBef>
                <a:spcPts val="8"/>
              </a:spcBef>
              <a:buChar char="-"/>
              <a:tabLst>
                <a:tab pos="87629" algn="l"/>
              </a:tabLst>
            </a:pPr>
            <a:r>
              <a:rPr sz="975" spc="-8" dirty="0">
                <a:latin typeface="Arial MT"/>
                <a:cs typeface="Arial MT"/>
              </a:rPr>
              <a:t>Logistik</a:t>
            </a:r>
            <a:endParaRPr sz="975">
              <a:latin typeface="Arial MT"/>
              <a:cs typeface="Arial MT"/>
            </a:endParaRPr>
          </a:p>
        </p:txBody>
      </p:sp>
      <p:sp>
        <p:nvSpPr>
          <p:cNvPr id="83" name="object 83"/>
          <p:cNvSpPr txBox="1"/>
          <p:nvPr/>
        </p:nvSpPr>
        <p:spPr>
          <a:xfrm>
            <a:off x="12043979" y="6382223"/>
            <a:ext cx="883920" cy="169277"/>
          </a:xfrm>
          <a:prstGeom prst="rect">
            <a:avLst/>
          </a:prstGeom>
        </p:spPr>
        <p:txBody>
          <a:bodyPr vert="horz" wrap="square" lIns="0" tIns="19050" rIns="0" bIns="0" rtlCol="0">
            <a:spAutoFit/>
          </a:bodyPr>
          <a:lstStyle/>
          <a:p>
            <a:pPr marL="19050">
              <a:spcBef>
                <a:spcPts val="150"/>
              </a:spcBef>
            </a:pPr>
            <a:r>
              <a:rPr sz="975" spc="-8" dirty="0">
                <a:solidFill>
                  <a:srgbClr val="333333"/>
                </a:solidFill>
                <a:latin typeface="Arial MT"/>
                <a:cs typeface="Arial MT"/>
              </a:rPr>
              <a:t>19</a:t>
            </a:r>
            <a:r>
              <a:rPr sz="975" spc="-15" dirty="0">
                <a:solidFill>
                  <a:srgbClr val="333333"/>
                </a:solidFill>
                <a:latin typeface="Arial MT"/>
                <a:cs typeface="Arial MT"/>
              </a:rPr>
              <a:t>.</a:t>
            </a:r>
            <a:r>
              <a:rPr sz="975" spc="-68" dirty="0">
                <a:solidFill>
                  <a:srgbClr val="333333"/>
                </a:solidFill>
                <a:latin typeface="Arial MT"/>
                <a:cs typeface="Arial MT"/>
              </a:rPr>
              <a:t> </a:t>
            </a:r>
            <a:r>
              <a:rPr sz="975" spc="-38" dirty="0">
                <a:solidFill>
                  <a:srgbClr val="333333"/>
                </a:solidFill>
                <a:latin typeface="Arial MT"/>
                <a:cs typeface="Arial MT"/>
              </a:rPr>
              <a:t>KEK</a:t>
            </a:r>
            <a:r>
              <a:rPr sz="975" spc="-45" dirty="0">
                <a:solidFill>
                  <a:srgbClr val="333333"/>
                </a:solidFill>
                <a:latin typeface="Arial MT"/>
                <a:cs typeface="Arial MT"/>
              </a:rPr>
              <a:t> </a:t>
            </a:r>
            <a:r>
              <a:rPr sz="975" spc="-127" dirty="0">
                <a:solidFill>
                  <a:srgbClr val="333333"/>
                </a:solidFill>
                <a:latin typeface="Arial MT"/>
                <a:cs typeface="Arial MT"/>
              </a:rPr>
              <a:t>M</a:t>
            </a:r>
            <a:r>
              <a:rPr sz="975" spc="-8" dirty="0">
                <a:solidFill>
                  <a:srgbClr val="333333"/>
                </a:solidFill>
                <a:latin typeface="Arial MT"/>
                <a:cs typeface="Arial MT"/>
              </a:rPr>
              <a:t>o</a:t>
            </a:r>
            <a:r>
              <a:rPr sz="975" spc="-23" dirty="0">
                <a:solidFill>
                  <a:srgbClr val="333333"/>
                </a:solidFill>
                <a:latin typeface="Arial MT"/>
                <a:cs typeface="Arial MT"/>
              </a:rPr>
              <a:t>r</a:t>
            </a:r>
            <a:r>
              <a:rPr sz="975" spc="-8" dirty="0">
                <a:solidFill>
                  <a:srgbClr val="333333"/>
                </a:solidFill>
                <a:latin typeface="Arial MT"/>
                <a:cs typeface="Arial MT"/>
              </a:rPr>
              <a:t>o</a:t>
            </a:r>
            <a:r>
              <a:rPr sz="975" spc="-45" dirty="0">
                <a:solidFill>
                  <a:srgbClr val="333333"/>
                </a:solidFill>
                <a:latin typeface="Arial MT"/>
                <a:cs typeface="Arial MT"/>
              </a:rPr>
              <a:t>t</a:t>
            </a:r>
            <a:r>
              <a:rPr sz="975" spc="-8" dirty="0">
                <a:solidFill>
                  <a:srgbClr val="333333"/>
                </a:solidFill>
                <a:latin typeface="Arial MT"/>
                <a:cs typeface="Arial MT"/>
              </a:rPr>
              <a:t>a</a:t>
            </a:r>
            <a:r>
              <a:rPr sz="975" spc="-15" dirty="0">
                <a:solidFill>
                  <a:srgbClr val="333333"/>
                </a:solidFill>
                <a:latin typeface="Arial MT"/>
                <a:cs typeface="Arial MT"/>
              </a:rPr>
              <a:t>i</a:t>
            </a:r>
            <a:endParaRPr sz="975">
              <a:latin typeface="Arial MT"/>
              <a:cs typeface="Arial MT"/>
            </a:endParaRPr>
          </a:p>
        </p:txBody>
      </p:sp>
      <p:sp>
        <p:nvSpPr>
          <p:cNvPr id="84" name="object 84"/>
          <p:cNvSpPr txBox="1"/>
          <p:nvPr/>
        </p:nvSpPr>
        <p:spPr>
          <a:xfrm>
            <a:off x="11985443" y="6598036"/>
            <a:ext cx="1800225" cy="1103507"/>
          </a:xfrm>
          <a:prstGeom prst="rect">
            <a:avLst/>
          </a:prstGeom>
        </p:spPr>
        <p:txBody>
          <a:bodyPr vert="horz" wrap="square" lIns="0" tIns="28575" rIns="0" bIns="0" rtlCol="0">
            <a:spAutoFit/>
          </a:bodyPr>
          <a:lstStyle/>
          <a:p>
            <a:pPr marL="19050" marR="7620">
              <a:lnSpc>
                <a:spcPts val="1125"/>
              </a:lnSpc>
              <a:spcBef>
                <a:spcPts val="225"/>
              </a:spcBef>
            </a:pPr>
            <a:r>
              <a:rPr sz="975" spc="-38" dirty="0">
                <a:latin typeface="Arial MT"/>
                <a:cs typeface="Arial MT"/>
              </a:rPr>
              <a:t>K</a:t>
            </a:r>
            <a:r>
              <a:rPr sz="975" spc="-8" dirty="0">
                <a:latin typeface="Arial MT"/>
                <a:cs typeface="Arial MT"/>
              </a:rPr>
              <a:t>ab</a:t>
            </a:r>
            <a:r>
              <a:rPr sz="975" spc="-15" dirty="0">
                <a:latin typeface="Arial MT"/>
                <a:cs typeface="Arial MT"/>
              </a:rPr>
              <a:t>.</a:t>
            </a:r>
            <a:r>
              <a:rPr sz="975" spc="-68" dirty="0">
                <a:latin typeface="Arial MT"/>
                <a:cs typeface="Arial MT"/>
              </a:rPr>
              <a:t> </a:t>
            </a:r>
            <a:r>
              <a:rPr sz="975" spc="-38" dirty="0">
                <a:latin typeface="Arial MT"/>
                <a:cs typeface="Arial MT"/>
              </a:rPr>
              <a:t>P</a:t>
            </a:r>
            <a:r>
              <a:rPr sz="975" spc="-8" dirty="0">
                <a:latin typeface="Arial MT"/>
                <a:cs typeface="Arial MT"/>
              </a:rPr>
              <a:t>ula</a:t>
            </a:r>
            <a:r>
              <a:rPr sz="975" spc="-30" dirty="0">
                <a:latin typeface="Arial MT"/>
                <a:cs typeface="Arial MT"/>
              </a:rPr>
              <a:t>u</a:t>
            </a:r>
            <a:r>
              <a:rPr sz="975" spc="-23" dirty="0">
                <a:latin typeface="Arial MT"/>
                <a:cs typeface="Arial MT"/>
              </a:rPr>
              <a:t> </a:t>
            </a:r>
            <a:r>
              <a:rPr sz="975" spc="-127" dirty="0">
                <a:latin typeface="Arial MT"/>
                <a:cs typeface="Arial MT"/>
              </a:rPr>
              <a:t>M</a:t>
            </a:r>
            <a:r>
              <a:rPr sz="975" spc="-8" dirty="0">
                <a:latin typeface="Arial MT"/>
                <a:cs typeface="Arial MT"/>
              </a:rPr>
              <a:t>o</a:t>
            </a:r>
            <a:r>
              <a:rPr sz="975" spc="-23" dirty="0">
                <a:latin typeface="Arial MT"/>
                <a:cs typeface="Arial MT"/>
              </a:rPr>
              <a:t>r</a:t>
            </a:r>
            <a:r>
              <a:rPr sz="975" spc="-8" dirty="0">
                <a:latin typeface="Arial MT"/>
                <a:cs typeface="Arial MT"/>
              </a:rPr>
              <a:t>o</a:t>
            </a:r>
            <a:r>
              <a:rPr sz="975" spc="-45" dirty="0">
                <a:latin typeface="Arial MT"/>
                <a:cs typeface="Arial MT"/>
              </a:rPr>
              <a:t>t</a:t>
            </a:r>
            <a:r>
              <a:rPr sz="975" spc="-8" dirty="0">
                <a:latin typeface="Arial MT"/>
                <a:cs typeface="Arial MT"/>
              </a:rPr>
              <a:t>a</a:t>
            </a:r>
            <a:r>
              <a:rPr sz="975" spc="15" dirty="0">
                <a:latin typeface="Arial MT"/>
                <a:cs typeface="Arial MT"/>
              </a:rPr>
              <a:t>i</a:t>
            </a:r>
            <a:r>
              <a:rPr sz="975" spc="-15" dirty="0">
                <a:latin typeface="Arial MT"/>
                <a:cs typeface="Arial MT"/>
              </a:rPr>
              <a:t>,</a:t>
            </a:r>
            <a:r>
              <a:rPr sz="975" spc="-68" dirty="0">
                <a:latin typeface="Arial MT"/>
                <a:cs typeface="Arial MT"/>
              </a:rPr>
              <a:t> </a:t>
            </a:r>
            <a:r>
              <a:rPr sz="975" spc="-127" dirty="0">
                <a:latin typeface="Arial MT"/>
                <a:cs typeface="Arial MT"/>
              </a:rPr>
              <a:t>M</a:t>
            </a:r>
            <a:r>
              <a:rPr sz="975" spc="-8" dirty="0">
                <a:latin typeface="Arial MT"/>
                <a:cs typeface="Arial MT"/>
              </a:rPr>
              <a:t>alu</a:t>
            </a:r>
            <a:r>
              <a:rPr sz="975" spc="-30" dirty="0">
                <a:latin typeface="Arial MT"/>
                <a:cs typeface="Arial MT"/>
              </a:rPr>
              <a:t>ku</a:t>
            </a:r>
            <a:r>
              <a:rPr sz="975" spc="-23" dirty="0">
                <a:latin typeface="Arial MT"/>
                <a:cs typeface="Arial MT"/>
              </a:rPr>
              <a:t> U</a:t>
            </a:r>
            <a:r>
              <a:rPr sz="975" spc="-45" dirty="0">
                <a:latin typeface="Arial MT"/>
                <a:cs typeface="Arial MT"/>
              </a:rPr>
              <a:t>t</a:t>
            </a:r>
            <a:r>
              <a:rPr sz="975" spc="-8" dirty="0">
                <a:latin typeface="Arial MT"/>
                <a:cs typeface="Arial MT"/>
              </a:rPr>
              <a:t>a</a:t>
            </a:r>
            <a:r>
              <a:rPr sz="975" spc="-30" dirty="0">
                <a:latin typeface="Arial MT"/>
                <a:cs typeface="Arial MT"/>
              </a:rPr>
              <a:t>ra  (PP</a:t>
            </a:r>
            <a:r>
              <a:rPr sz="975" spc="-45" dirty="0">
                <a:latin typeface="Arial MT"/>
                <a:cs typeface="Arial MT"/>
              </a:rPr>
              <a:t> </a:t>
            </a:r>
            <a:r>
              <a:rPr sz="975" spc="-15" dirty="0">
                <a:latin typeface="Arial MT"/>
                <a:cs typeface="Arial MT"/>
              </a:rPr>
              <a:t>No.</a:t>
            </a:r>
            <a:r>
              <a:rPr sz="975" spc="-68" dirty="0">
                <a:latin typeface="Arial MT"/>
                <a:cs typeface="Arial MT"/>
              </a:rPr>
              <a:t> </a:t>
            </a:r>
            <a:r>
              <a:rPr sz="975" spc="-8" dirty="0">
                <a:latin typeface="Arial MT"/>
                <a:cs typeface="Arial MT"/>
              </a:rPr>
              <a:t>50</a:t>
            </a:r>
            <a:r>
              <a:rPr sz="975" spc="-45" dirty="0">
                <a:latin typeface="Arial MT"/>
                <a:cs typeface="Arial MT"/>
              </a:rPr>
              <a:t>/</a:t>
            </a:r>
            <a:r>
              <a:rPr sz="975" spc="-8" dirty="0">
                <a:latin typeface="Arial MT"/>
                <a:cs typeface="Arial MT"/>
              </a:rPr>
              <a:t>201</a:t>
            </a:r>
            <a:r>
              <a:rPr sz="975" spc="-30" dirty="0">
                <a:latin typeface="Arial MT"/>
                <a:cs typeface="Arial MT"/>
              </a:rPr>
              <a:t>4</a:t>
            </a:r>
            <a:r>
              <a:rPr sz="975" spc="-15" dirty="0">
                <a:latin typeface="Arial MT"/>
                <a:cs typeface="Arial MT"/>
              </a:rPr>
              <a:t> </a:t>
            </a:r>
            <a:r>
              <a:rPr sz="975" spc="-23" dirty="0">
                <a:latin typeface="Arial MT"/>
                <a:cs typeface="Arial MT"/>
              </a:rPr>
              <a:t>-</a:t>
            </a:r>
            <a:r>
              <a:rPr sz="975" spc="-45" dirty="0">
                <a:latin typeface="Arial MT"/>
                <a:cs typeface="Arial MT"/>
              </a:rPr>
              <a:t> </a:t>
            </a:r>
            <a:r>
              <a:rPr sz="975" spc="-30" dirty="0">
                <a:latin typeface="Arial MT"/>
                <a:cs typeface="Arial MT"/>
              </a:rPr>
              <a:t>J</a:t>
            </a:r>
            <a:r>
              <a:rPr sz="975" spc="-8" dirty="0">
                <a:latin typeface="Arial MT"/>
                <a:cs typeface="Arial MT"/>
              </a:rPr>
              <a:t>un</a:t>
            </a:r>
            <a:r>
              <a:rPr sz="975" spc="-15" dirty="0">
                <a:latin typeface="Arial MT"/>
                <a:cs typeface="Arial MT"/>
              </a:rPr>
              <a:t>i </a:t>
            </a:r>
            <a:r>
              <a:rPr sz="975" spc="-8" dirty="0">
                <a:latin typeface="Arial MT"/>
                <a:cs typeface="Arial MT"/>
              </a:rPr>
              <a:t>2014</a:t>
            </a:r>
            <a:r>
              <a:rPr sz="975" spc="-23" dirty="0">
                <a:latin typeface="Arial MT"/>
                <a:cs typeface="Arial MT"/>
              </a:rPr>
              <a:t>)</a:t>
            </a:r>
            <a:endParaRPr sz="975">
              <a:latin typeface="Arial MT"/>
              <a:cs typeface="Arial MT"/>
            </a:endParaRPr>
          </a:p>
          <a:p>
            <a:pPr marL="19050">
              <a:lnSpc>
                <a:spcPts val="1148"/>
              </a:lnSpc>
            </a:pPr>
            <a:r>
              <a:rPr sz="975" spc="-45" dirty="0">
                <a:latin typeface="Arial MT"/>
                <a:cs typeface="Arial MT"/>
              </a:rPr>
              <a:t>B</a:t>
            </a:r>
            <a:r>
              <a:rPr sz="975" spc="-8" dirty="0">
                <a:latin typeface="Arial MT"/>
                <a:cs typeface="Arial MT"/>
              </a:rPr>
              <a:t>e</a:t>
            </a:r>
            <a:r>
              <a:rPr sz="975" spc="-23" dirty="0">
                <a:latin typeface="Arial MT"/>
                <a:cs typeface="Arial MT"/>
              </a:rPr>
              <a:t>r</a:t>
            </a:r>
            <a:r>
              <a:rPr sz="975" spc="-8" dirty="0">
                <a:latin typeface="Arial MT"/>
                <a:cs typeface="Arial MT"/>
              </a:rPr>
              <a:t>ope</a:t>
            </a:r>
            <a:r>
              <a:rPr sz="975" spc="-23" dirty="0">
                <a:latin typeface="Arial MT"/>
                <a:cs typeface="Arial MT"/>
              </a:rPr>
              <a:t>r</a:t>
            </a:r>
            <a:r>
              <a:rPr sz="975" spc="-8" dirty="0">
                <a:latin typeface="Arial MT"/>
                <a:cs typeface="Arial MT"/>
              </a:rPr>
              <a:t>a</a:t>
            </a:r>
            <a:r>
              <a:rPr sz="975" spc="45" dirty="0">
                <a:latin typeface="Arial MT"/>
                <a:cs typeface="Arial MT"/>
              </a:rPr>
              <a:t>s</a:t>
            </a:r>
            <a:r>
              <a:rPr sz="975" spc="-15" dirty="0">
                <a:latin typeface="Arial MT"/>
                <a:cs typeface="Arial MT"/>
              </a:rPr>
              <a:t>i</a:t>
            </a:r>
            <a:r>
              <a:rPr sz="975" spc="-98" dirty="0">
                <a:latin typeface="Arial MT"/>
                <a:cs typeface="Arial MT"/>
              </a:rPr>
              <a:t> </a:t>
            </a:r>
            <a:r>
              <a:rPr sz="975" spc="-120" dirty="0">
                <a:latin typeface="Arial MT"/>
                <a:cs typeface="Arial MT"/>
              </a:rPr>
              <a:t>A</a:t>
            </a:r>
            <a:r>
              <a:rPr sz="975" spc="-8" dirty="0">
                <a:latin typeface="Arial MT"/>
                <a:cs typeface="Arial MT"/>
              </a:rPr>
              <a:t>p</a:t>
            </a:r>
            <a:r>
              <a:rPr sz="975" spc="-23" dirty="0">
                <a:latin typeface="Arial MT"/>
                <a:cs typeface="Arial MT"/>
              </a:rPr>
              <a:t>r</a:t>
            </a:r>
            <a:r>
              <a:rPr sz="975" dirty="0">
                <a:latin typeface="Arial MT"/>
                <a:cs typeface="Arial MT"/>
              </a:rPr>
              <a:t>i</a:t>
            </a:r>
            <a:r>
              <a:rPr sz="975" spc="-15" dirty="0">
                <a:latin typeface="Arial MT"/>
                <a:cs typeface="Arial MT"/>
              </a:rPr>
              <a:t>l </a:t>
            </a:r>
            <a:r>
              <a:rPr sz="975" spc="-8" dirty="0">
                <a:latin typeface="Arial MT"/>
                <a:cs typeface="Arial MT"/>
              </a:rPr>
              <a:t>2019</a:t>
            </a:r>
            <a:endParaRPr sz="975">
              <a:latin typeface="Arial MT"/>
              <a:cs typeface="Arial MT"/>
            </a:endParaRPr>
          </a:p>
          <a:p>
            <a:pPr marL="19050">
              <a:spcBef>
                <a:spcPts val="285"/>
              </a:spcBef>
            </a:pPr>
            <a:r>
              <a:rPr sz="975" spc="-38" dirty="0">
                <a:latin typeface="Arial MT"/>
                <a:cs typeface="Arial MT"/>
              </a:rPr>
              <a:t>K</a:t>
            </a:r>
            <a:r>
              <a:rPr sz="975" spc="-8" dirty="0">
                <a:latin typeface="Arial MT"/>
                <a:cs typeface="Arial MT"/>
              </a:rPr>
              <a:t>egia</a:t>
            </a:r>
            <a:r>
              <a:rPr sz="975" spc="-45" dirty="0">
                <a:latin typeface="Arial MT"/>
                <a:cs typeface="Arial MT"/>
              </a:rPr>
              <a:t>t</a:t>
            </a:r>
            <a:r>
              <a:rPr sz="975" spc="-8" dirty="0">
                <a:latin typeface="Arial MT"/>
                <a:cs typeface="Arial MT"/>
              </a:rPr>
              <a:t>a</a:t>
            </a:r>
            <a:r>
              <a:rPr sz="975" spc="-30" dirty="0">
                <a:latin typeface="Arial MT"/>
                <a:cs typeface="Arial MT"/>
              </a:rPr>
              <a:t>n</a:t>
            </a:r>
            <a:r>
              <a:rPr sz="975" spc="-23" dirty="0">
                <a:latin typeface="Arial MT"/>
                <a:cs typeface="Arial MT"/>
              </a:rPr>
              <a:t> U</a:t>
            </a:r>
            <a:r>
              <a:rPr sz="975" spc="-45" dirty="0">
                <a:latin typeface="Arial MT"/>
                <a:cs typeface="Arial MT"/>
              </a:rPr>
              <a:t>t</a:t>
            </a:r>
            <a:r>
              <a:rPr sz="975" spc="-8" dirty="0">
                <a:latin typeface="Arial MT"/>
                <a:cs typeface="Arial MT"/>
              </a:rPr>
              <a:t>a</a:t>
            </a:r>
            <a:r>
              <a:rPr sz="975" spc="30" dirty="0">
                <a:latin typeface="Arial MT"/>
                <a:cs typeface="Arial MT"/>
              </a:rPr>
              <a:t>m</a:t>
            </a:r>
            <a:r>
              <a:rPr sz="975" dirty="0">
                <a:latin typeface="Arial MT"/>
                <a:cs typeface="Arial MT"/>
              </a:rPr>
              <a:t>a</a:t>
            </a:r>
            <a:r>
              <a:rPr sz="975" spc="-15" dirty="0">
                <a:latin typeface="Arial MT"/>
                <a:cs typeface="Arial MT"/>
              </a:rPr>
              <a:t>:</a:t>
            </a:r>
            <a:endParaRPr sz="975">
              <a:latin typeface="Arial MT"/>
              <a:cs typeface="Arial MT"/>
            </a:endParaRPr>
          </a:p>
          <a:p>
            <a:pPr marL="86678" indent="-68580">
              <a:spcBef>
                <a:spcPts val="60"/>
              </a:spcBef>
              <a:buChar char="-"/>
              <a:tabLst>
                <a:tab pos="87629" algn="l"/>
              </a:tabLst>
            </a:pPr>
            <a:r>
              <a:rPr sz="975" spc="-15" dirty="0">
                <a:latin typeface="Arial MT"/>
                <a:cs typeface="Arial MT"/>
              </a:rPr>
              <a:t>Industri</a:t>
            </a:r>
            <a:r>
              <a:rPr sz="975" spc="-45" dirty="0">
                <a:latin typeface="Arial MT"/>
                <a:cs typeface="Arial MT"/>
              </a:rPr>
              <a:t> </a:t>
            </a:r>
            <a:r>
              <a:rPr sz="975" spc="-15" dirty="0">
                <a:latin typeface="Arial MT"/>
                <a:cs typeface="Arial MT"/>
              </a:rPr>
              <a:t>Pengolahan</a:t>
            </a:r>
            <a:r>
              <a:rPr sz="975" spc="-45" dirty="0">
                <a:latin typeface="Arial MT"/>
                <a:cs typeface="Arial MT"/>
              </a:rPr>
              <a:t> </a:t>
            </a:r>
            <a:r>
              <a:rPr sz="975" spc="-15" dirty="0">
                <a:latin typeface="Arial MT"/>
                <a:cs typeface="Arial MT"/>
              </a:rPr>
              <a:t>Perikanan</a:t>
            </a:r>
            <a:endParaRPr sz="975">
              <a:latin typeface="Arial MT"/>
              <a:cs typeface="Arial MT"/>
            </a:endParaRPr>
          </a:p>
          <a:p>
            <a:pPr marL="86678" indent="-68580">
              <a:spcBef>
                <a:spcPts val="8"/>
              </a:spcBef>
              <a:buChar char="-"/>
              <a:tabLst>
                <a:tab pos="87629" algn="l"/>
              </a:tabLst>
            </a:pPr>
            <a:r>
              <a:rPr sz="975" spc="-15" dirty="0">
                <a:latin typeface="Arial MT"/>
                <a:cs typeface="Arial MT"/>
              </a:rPr>
              <a:t>Pariwisata</a:t>
            </a:r>
            <a:endParaRPr sz="975">
              <a:latin typeface="Arial MT"/>
              <a:cs typeface="Arial MT"/>
            </a:endParaRPr>
          </a:p>
          <a:p>
            <a:pPr marL="86678" indent="-68580">
              <a:buChar char="-"/>
              <a:tabLst>
                <a:tab pos="87629" algn="l"/>
              </a:tabLst>
            </a:pPr>
            <a:r>
              <a:rPr sz="975" spc="-8" dirty="0">
                <a:latin typeface="Arial MT"/>
                <a:cs typeface="Arial MT"/>
              </a:rPr>
              <a:t>Logistik</a:t>
            </a:r>
            <a:endParaRPr sz="975">
              <a:latin typeface="Arial MT"/>
              <a:cs typeface="Arial MT"/>
            </a:endParaRPr>
          </a:p>
        </p:txBody>
      </p:sp>
      <p:sp>
        <p:nvSpPr>
          <p:cNvPr id="85" name="object 85"/>
          <p:cNvSpPr txBox="1"/>
          <p:nvPr/>
        </p:nvSpPr>
        <p:spPr>
          <a:xfrm>
            <a:off x="12043979" y="8002890"/>
            <a:ext cx="883920" cy="169277"/>
          </a:xfrm>
          <a:prstGeom prst="rect">
            <a:avLst/>
          </a:prstGeom>
        </p:spPr>
        <p:txBody>
          <a:bodyPr vert="horz" wrap="square" lIns="0" tIns="19050" rIns="0" bIns="0" rtlCol="0">
            <a:spAutoFit/>
          </a:bodyPr>
          <a:lstStyle/>
          <a:p>
            <a:pPr marL="19050">
              <a:spcBef>
                <a:spcPts val="150"/>
              </a:spcBef>
            </a:pPr>
            <a:r>
              <a:rPr sz="975" spc="-8" dirty="0">
                <a:solidFill>
                  <a:srgbClr val="333333"/>
                </a:solidFill>
                <a:latin typeface="Arial MT"/>
                <a:cs typeface="Arial MT"/>
              </a:rPr>
              <a:t>20</a:t>
            </a:r>
            <a:r>
              <a:rPr sz="975" spc="-15" dirty="0">
                <a:solidFill>
                  <a:srgbClr val="333333"/>
                </a:solidFill>
                <a:latin typeface="Arial MT"/>
                <a:cs typeface="Arial MT"/>
              </a:rPr>
              <a:t>.</a:t>
            </a:r>
            <a:r>
              <a:rPr sz="975" spc="-68" dirty="0">
                <a:solidFill>
                  <a:srgbClr val="333333"/>
                </a:solidFill>
                <a:latin typeface="Arial MT"/>
                <a:cs typeface="Arial MT"/>
              </a:rPr>
              <a:t> </a:t>
            </a:r>
            <a:r>
              <a:rPr sz="975" spc="-38" dirty="0">
                <a:solidFill>
                  <a:srgbClr val="333333"/>
                </a:solidFill>
                <a:latin typeface="Arial MT"/>
                <a:cs typeface="Arial MT"/>
              </a:rPr>
              <a:t>KEK</a:t>
            </a:r>
            <a:r>
              <a:rPr sz="975" spc="-45" dirty="0">
                <a:solidFill>
                  <a:srgbClr val="333333"/>
                </a:solidFill>
                <a:latin typeface="Arial MT"/>
                <a:cs typeface="Arial MT"/>
              </a:rPr>
              <a:t> </a:t>
            </a:r>
            <a:r>
              <a:rPr sz="975" spc="-38" dirty="0">
                <a:solidFill>
                  <a:srgbClr val="333333"/>
                </a:solidFill>
                <a:latin typeface="Arial MT"/>
                <a:cs typeface="Arial MT"/>
              </a:rPr>
              <a:t>S</a:t>
            </a:r>
            <a:r>
              <a:rPr sz="975" spc="-8" dirty="0">
                <a:solidFill>
                  <a:srgbClr val="333333"/>
                </a:solidFill>
                <a:latin typeface="Arial MT"/>
                <a:cs typeface="Arial MT"/>
              </a:rPr>
              <a:t>o</a:t>
            </a:r>
            <a:r>
              <a:rPr sz="975" spc="-23" dirty="0">
                <a:solidFill>
                  <a:srgbClr val="333333"/>
                </a:solidFill>
                <a:latin typeface="Arial MT"/>
                <a:cs typeface="Arial MT"/>
              </a:rPr>
              <a:t>r</a:t>
            </a:r>
            <a:r>
              <a:rPr sz="975" spc="-8" dirty="0">
                <a:solidFill>
                  <a:srgbClr val="333333"/>
                </a:solidFill>
                <a:latin typeface="Arial MT"/>
                <a:cs typeface="Arial MT"/>
              </a:rPr>
              <a:t>on</a:t>
            </a:r>
            <a:r>
              <a:rPr sz="975" spc="-30" dirty="0">
                <a:solidFill>
                  <a:srgbClr val="333333"/>
                </a:solidFill>
                <a:latin typeface="Arial MT"/>
                <a:cs typeface="Arial MT"/>
              </a:rPr>
              <a:t>g</a:t>
            </a:r>
            <a:endParaRPr sz="975">
              <a:latin typeface="Arial MT"/>
              <a:cs typeface="Arial MT"/>
            </a:endParaRPr>
          </a:p>
        </p:txBody>
      </p:sp>
      <p:sp>
        <p:nvSpPr>
          <p:cNvPr id="86" name="object 86"/>
          <p:cNvSpPr txBox="1"/>
          <p:nvPr/>
        </p:nvSpPr>
        <p:spPr>
          <a:xfrm>
            <a:off x="11985443" y="8214553"/>
            <a:ext cx="1921193" cy="1396857"/>
          </a:xfrm>
          <a:prstGeom prst="rect">
            <a:avLst/>
          </a:prstGeom>
        </p:spPr>
        <p:txBody>
          <a:bodyPr vert="horz" wrap="square" lIns="0" tIns="21908" rIns="0" bIns="0" rtlCol="0">
            <a:spAutoFit/>
          </a:bodyPr>
          <a:lstStyle/>
          <a:p>
            <a:pPr marL="19050">
              <a:lnSpc>
                <a:spcPts val="1155"/>
              </a:lnSpc>
              <a:spcBef>
                <a:spcPts val="173"/>
              </a:spcBef>
            </a:pPr>
            <a:r>
              <a:rPr sz="975" spc="-45" dirty="0">
                <a:latin typeface="Arial MT"/>
                <a:cs typeface="Arial MT"/>
              </a:rPr>
              <a:t>S</a:t>
            </a:r>
            <a:r>
              <a:rPr sz="975" spc="-8" dirty="0">
                <a:latin typeface="Arial MT"/>
                <a:cs typeface="Arial MT"/>
              </a:rPr>
              <a:t>o</a:t>
            </a:r>
            <a:r>
              <a:rPr sz="975" spc="-23" dirty="0">
                <a:latin typeface="Arial MT"/>
                <a:cs typeface="Arial MT"/>
              </a:rPr>
              <a:t>r</a:t>
            </a:r>
            <a:r>
              <a:rPr sz="975" spc="-8" dirty="0">
                <a:latin typeface="Arial MT"/>
                <a:cs typeface="Arial MT"/>
              </a:rPr>
              <a:t>ong</a:t>
            </a:r>
            <a:r>
              <a:rPr sz="975" spc="-15" dirty="0">
                <a:latin typeface="Arial MT"/>
                <a:cs typeface="Arial MT"/>
              </a:rPr>
              <a:t>,</a:t>
            </a:r>
            <a:r>
              <a:rPr sz="975" spc="-75" dirty="0">
                <a:latin typeface="Arial MT"/>
                <a:cs typeface="Arial MT"/>
              </a:rPr>
              <a:t> </a:t>
            </a:r>
            <a:r>
              <a:rPr sz="975" spc="-45" dirty="0">
                <a:latin typeface="Arial MT"/>
                <a:cs typeface="Arial MT"/>
              </a:rPr>
              <a:t>P</a:t>
            </a:r>
            <a:r>
              <a:rPr sz="975" spc="-8" dirty="0">
                <a:latin typeface="Arial MT"/>
                <a:cs typeface="Arial MT"/>
              </a:rPr>
              <a:t>apu</a:t>
            </a:r>
            <a:r>
              <a:rPr sz="975" spc="-23" dirty="0">
                <a:latin typeface="Arial MT"/>
                <a:cs typeface="Arial MT"/>
              </a:rPr>
              <a:t>a</a:t>
            </a:r>
            <a:r>
              <a:rPr sz="975" spc="-30" dirty="0">
                <a:latin typeface="Arial MT"/>
                <a:cs typeface="Arial MT"/>
              </a:rPr>
              <a:t> </a:t>
            </a:r>
            <a:r>
              <a:rPr sz="975" spc="-45" dirty="0">
                <a:latin typeface="Arial MT"/>
                <a:cs typeface="Arial MT"/>
              </a:rPr>
              <a:t>B</a:t>
            </a:r>
            <a:r>
              <a:rPr sz="975" spc="-8" dirty="0">
                <a:latin typeface="Arial MT"/>
                <a:cs typeface="Arial MT"/>
              </a:rPr>
              <a:t>a</a:t>
            </a:r>
            <a:r>
              <a:rPr sz="975" spc="-23" dirty="0">
                <a:latin typeface="Arial MT"/>
                <a:cs typeface="Arial MT"/>
              </a:rPr>
              <a:t>r</a:t>
            </a:r>
            <a:r>
              <a:rPr sz="975" spc="-8" dirty="0">
                <a:latin typeface="Arial MT"/>
                <a:cs typeface="Arial MT"/>
              </a:rPr>
              <a:t>a</a:t>
            </a:r>
            <a:r>
              <a:rPr sz="975" spc="-15" dirty="0">
                <a:latin typeface="Arial MT"/>
                <a:cs typeface="Arial MT"/>
              </a:rPr>
              <a:t>t</a:t>
            </a:r>
            <a:endParaRPr sz="975">
              <a:latin typeface="Arial MT"/>
              <a:cs typeface="Arial MT"/>
            </a:endParaRPr>
          </a:p>
          <a:p>
            <a:pPr marL="19050" marR="134303">
              <a:lnSpc>
                <a:spcPts val="1170"/>
              </a:lnSpc>
              <a:spcBef>
                <a:spcPts val="23"/>
              </a:spcBef>
            </a:pPr>
            <a:r>
              <a:rPr sz="975" spc="-30" dirty="0">
                <a:latin typeface="Arial MT"/>
                <a:cs typeface="Arial MT"/>
              </a:rPr>
              <a:t>(PP</a:t>
            </a:r>
            <a:r>
              <a:rPr sz="975" spc="-45" dirty="0">
                <a:latin typeface="Arial MT"/>
                <a:cs typeface="Arial MT"/>
              </a:rPr>
              <a:t> </a:t>
            </a:r>
            <a:r>
              <a:rPr sz="975" spc="-15" dirty="0">
                <a:latin typeface="Arial MT"/>
                <a:cs typeface="Arial MT"/>
              </a:rPr>
              <a:t>No.</a:t>
            </a:r>
            <a:r>
              <a:rPr sz="975" spc="-68" dirty="0">
                <a:latin typeface="Arial MT"/>
                <a:cs typeface="Arial MT"/>
              </a:rPr>
              <a:t> </a:t>
            </a:r>
            <a:r>
              <a:rPr sz="975" spc="-8" dirty="0">
                <a:latin typeface="Arial MT"/>
                <a:cs typeface="Arial MT"/>
              </a:rPr>
              <a:t>31</a:t>
            </a:r>
            <a:r>
              <a:rPr sz="975" spc="-45" dirty="0">
                <a:latin typeface="Arial MT"/>
                <a:cs typeface="Arial MT"/>
              </a:rPr>
              <a:t>/</a:t>
            </a:r>
            <a:r>
              <a:rPr sz="975" spc="-8" dirty="0">
                <a:latin typeface="Arial MT"/>
                <a:cs typeface="Arial MT"/>
              </a:rPr>
              <a:t>201</a:t>
            </a:r>
            <a:r>
              <a:rPr sz="975" spc="-30" dirty="0">
                <a:latin typeface="Arial MT"/>
                <a:cs typeface="Arial MT"/>
              </a:rPr>
              <a:t>6</a:t>
            </a:r>
            <a:r>
              <a:rPr sz="975" spc="-15" dirty="0">
                <a:latin typeface="Arial MT"/>
                <a:cs typeface="Arial MT"/>
              </a:rPr>
              <a:t> </a:t>
            </a:r>
            <a:r>
              <a:rPr sz="975" spc="-23" dirty="0">
                <a:latin typeface="Arial MT"/>
                <a:cs typeface="Arial MT"/>
              </a:rPr>
              <a:t>-</a:t>
            </a:r>
            <a:r>
              <a:rPr sz="975" spc="-45" dirty="0">
                <a:latin typeface="Arial MT"/>
                <a:cs typeface="Arial MT"/>
              </a:rPr>
              <a:t> </a:t>
            </a:r>
            <a:r>
              <a:rPr sz="975" spc="-120" dirty="0">
                <a:latin typeface="Arial MT"/>
                <a:cs typeface="Arial MT"/>
              </a:rPr>
              <a:t>A</a:t>
            </a:r>
            <a:r>
              <a:rPr sz="975" spc="-8" dirty="0">
                <a:latin typeface="Arial MT"/>
                <a:cs typeface="Arial MT"/>
              </a:rPr>
              <a:t>gu</a:t>
            </a:r>
            <a:r>
              <a:rPr sz="975" spc="45" dirty="0">
                <a:latin typeface="Arial MT"/>
                <a:cs typeface="Arial MT"/>
              </a:rPr>
              <a:t>s</a:t>
            </a:r>
            <a:r>
              <a:rPr sz="975" spc="-45" dirty="0">
                <a:latin typeface="Arial MT"/>
                <a:cs typeface="Arial MT"/>
              </a:rPr>
              <a:t>t</a:t>
            </a:r>
            <a:r>
              <a:rPr sz="975" spc="-8" dirty="0">
                <a:latin typeface="Arial MT"/>
                <a:cs typeface="Arial MT"/>
              </a:rPr>
              <a:t>u</a:t>
            </a:r>
            <a:r>
              <a:rPr sz="975" spc="-30" dirty="0">
                <a:latin typeface="Arial MT"/>
                <a:cs typeface="Arial MT"/>
              </a:rPr>
              <a:t>s</a:t>
            </a:r>
            <a:r>
              <a:rPr sz="975" spc="38" dirty="0">
                <a:latin typeface="Arial MT"/>
                <a:cs typeface="Arial MT"/>
              </a:rPr>
              <a:t> </a:t>
            </a:r>
            <a:r>
              <a:rPr sz="975" spc="-8" dirty="0">
                <a:latin typeface="Arial MT"/>
                <a:cs typeface="Arial MT"/>
              </a:rPr>
              <a:t>2016</a:t>
            </a:r>
            <a:r>
              <a:rPr sz="975" spc="-23" dirty="0">
                <a:latin typeface="Arial MT"/>
                <a:cs typeface="Arial MT"/>
              </a:rPr>
              <a:t>)  </a:t>
            </a:r>
            <a:r>
              <a:rPr sz="975" spc="-8" dirty="0">
                <a:latin typeface="Arial MT"/>
                <a:cs typeface="Arial MT"/>
              </a:rPr>
              <a:t>Beroperasi</a:t>
            </a:r>
            <a:r>
              <a:rPr sz="975" spc="-30" dirty="0">
                <a:latin typeface="Arial MT"/>
                <a:cs typeface="Arial MT"/>
              </a:rPr>
              <a:t> Oktober</a:t>
            </a:r>
            <a:r>
              <a:rPr sz="975" spc="-38" dirty="0">
                <a:latin typeface="Arial MT"/>
                <a:cs typeface="Arial MT"/>
              </a:rPr>
              <a:t> </a:t>
            </a:r>
            <a:r>
              <a:rPr sz="975" spc="-8" dirty="0">
                <a:latin typeface="Arial MT"/>
                <a:cs typeface="Arial MT"/>
              </a:rPr>
              <a:t>2019</a:t>
            </a:r>
            <a:endParaRPr sz="975">
              <a:latin typeface="Arial MT"/>
              <a:cs typeface="Arial MT"/>
            </a:endParaRPr>
          </a:p>
          <a:p>
            <a:pPr marL="19050">
              <a:spcBef>
                <a:spcPts val="23"/>
              </a:spcBef>
            </a:pPr>
            <a:r>
              <a:rPr sz="975" spc="-38" dirty="0">
                <a:latin typeface="Arial MT"/>
                <a:cs typeface="Arial MT"/>
              </a:rPr>
              <a:t>K</a:t>
            </a:r>
            <a:r>
              <a:rPr sz="975" spc="-8" dirty="0">
                <a:latin typeface="Arial MT"/>
                <a:cs typeface="Arial MT"/>
              </a:rPr>
              <a:t>egia</a:t>
            </a:r>
            <a:r>
              <a:rPr sz="975" spc="-45" dirty="0">
                <a:latin typeface="Arial MT"/>
                <a:cs typeface="Arial MT"/>
              </a:rPr>
              <a:t>t</a:t>
            </a:r>
            <a:r>
              <a:rPr sz="975" spc="-8" dirty="0">
                <a:latin typeface="Arial MT"/>
                <a:cs typeface="Arial MT"/>
              </a:rPr>
              <a:t>a</a:t>
            </a:r>
            <a:r>
              <a:rPr sz="975" spc="-30" dirty="0">
                <a:latin typeface="Arial MT"/>
                <a:cs typeface="Arial MT"/>
              </a:rPr>
              <a:t>n</a:t>
            </a:r>
            <a:r>
              <a:rPr sz="975" spc="-23" dirty="0">
                <a:latin typeface="Arial MT"/>
                <a:cs typeface="Arial MT"/>
              </a:rPr>
              <a:t> U</a:t>
            </a:r>
            <a:r>
              <a:rPr sz="975" spc="-45" dirty="0">
                <a:latin typeface="Arial MT"/>
                <a:cs typeface="Arial MT"/>
              </a:rPr>
              <a:t>t</a:t>
            </a:r>
            <a:r>
              <a:rPr sz="975" spc="-8" dirty="0">
                <a:latin typeface="Arial MT"/>
                <a:cs typeface="Arial MT"/>
              </a:rPr>
              <a:t>a</a:t>
            </a:r>
            <a:r>
              <a:rPr sz="975" spc="30" dirty="0">
                <a:latin typeface="Arial MT"/>
                <a:cs typeface="Arial MT"/>
              </a:rPr>
              <a:t>m</a:t>
            </a:r>
            <a:r>
              <a:rPr sz="975" dirty="0">
                <a:latin typeface="Arial MT"/>
                <a:cs typeface="Arial MT"/>
              </a:rPr>
              <a:t>a</a:t>
            </a:r>
            <a:r>
              <a:rPr sz="975" spc="-15" dirty="0">
                <a:latin typeface="Arial MT"/>
                <a:cs typeface="Arial MT"/>
              </a:rPr>
              <a:t>:</a:t>
            </a:r>
            <a:endParaRPr sz="975">
              <a:latin typeface="Arial MT"/>
              <a:cs typeface="Arial MT"/>
            </a:endParaRPr>
          </a:p>
          <a:p>
            <a:pPr marL="19050">
              <a:spcBef>
                <a:spcPts val="105"/>
              </a:spcBef>
            </a:pPr>
            <a:r>
              <a:rPr sz="975" spc="-23" dirty="0">
                <a:latin typeface="Arial MT"/>
                <a:cs typeface="Arial MT"/>
              </a:rPr>
              <a:t>-</a:t>
            </a:r>
            <a:r>
              <a:rPr sz="975" spc="-45" dirty="0">
                <a:latin typeface="Arial MT"/>
                <a:cs typeface="Arial MT"/>
              </a:rPr>
              <a:t> 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38" dirty="0">
                <a:latin typeface="Arial MT"/>
                <a:cs typeface="Arial MT"/>
              </a:rPr>
              <a:t>P</a:t>
            </a:r>
            <a:r>
              <a:rPr sz="975" spc="-8" dirty="0">
                <a:latin typeface="Arial MT"/>
                <a:cs typeface="Arial MT"/>
              </a:rPr>
              <a:t>engolaha</a:t>
            </a:r>
            <a:r>
              <a:rPr sz="975" spc="-30" dirty="0">
                <a:latin typeface="Arial MT"/>
                <a:cs typeface="Arial MT"/>
              </a:rPr>
              <a:t>n</a:t>
            </a:r>
            <a:r>
              <a:rPr sz="975" spc="-23" dirty="0">
                <a:latin typeface="Arial MT"/>
                <a:cs typeface="Arial MT"/>
              </a:rPr>
              <a:t> </a:t>
            </a:r>
            <a:r>
              <a:rPr sz="975" spc="-8" dirty="0">
                <a:latin typeface="Arial MT"/>
                <a:cs typeface="Arial MT"/>
              </a:rPr>
              <a:t>Ni</a:t>
            </a:r>
            <a:r>
              <a:rPr sz="975" spc="-30" dirty="0">
                <a:latin typeface="Arial MT"/>
                <a:cs typeface="Arial MT"/>
              </a:rPr>
              <a:t>k</a:t>
            </a:r>
            <a:r>
              <a:rPr sz="975" spc="-8" dirty="0">
                <a:latin typeface="Arial MT"/>
                <a:cs typeface="Arial MT"/>
              </a:rPr>
              <a:t>e</a:t>
            </a:r>
            <a:r>
              <a:rPr sz="975" spc="-15" dirty="0">
                <a:latin typeface="Arial MT"/>
                <a:cs typeface="Arial MT"/>
              </a:rPr>
              <a:t>l</a:t>
            </a:r>
            <a:endParaRPr sz="975">
              <a:latin typeface="Arial MT"/>
              <a:cs typeface="Arial MT"/>
            </a:endParaRPr>
          </a:p>
          <a:p>
            <a:pPr marL="19050">
              <a:spcBef>
                <a:spcPts val="8"/>
              </a:spcBef>
            </a:pPr>
            <a:r>
              <a:rPr sz="975" spc="-23" dirty="0">
                <a:latin typeface="Arial MT"/>
                <a:cs typeface="Arial MT"/>
              </a:rPr>
              <a:t>-</a:t>
            </a:r>
            <a:r>
              <a:rPr sz="975" spc="-45" dirty="0">
                <a:latin typeface="Arial MT"/>
                <a:cs typeface="Arial MT"/>
              </a:rPr>
              <a:t> 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38" dirty="0">
                <a:latin typeface="Arial MT"/>
                <a:cs typeface="Arial MT"/>
              </a:rPr>
              <a:t>P</a:t>
            </a:r>
            <a:r>
              <a:rPr sz="975" spc="-8" dirty="0">
                <a:latin typeface="Arial MT"/>
                <a:cs typeface="Arial MT"/>
              </a:rPr>
              <a:t>engolaha</a:t>
            </a:r>
            <a:r>
              <a:rPr sz="975" spc="-30" dirty="0">
                <a:latin typeface="Arial MT"/>
                <a:cs typeface="Arial MT"/>
              </a:rPr>
              <a:t>n</a:t>
            </a:r>
            <a:r>
              <a:rPr sz="975" spc="-23" dirty="0">
                <a:latin typeface="Arial MT"/>
                <a:cs typeface="Arial MT"/>
              </a:rPr>
              <a:t> </a:t>
            </a:r>
            <a:r>
              <a:rPr sz="975" spc="-38" dirty="0">
                <a:latin typeface="Arial MT"/>
                <a:cs typeface="Arial MT"/>
              </a:rPr>
              <a:t>K</a:t>
            </a:r>
            <a:r>
              <a:rPr sz="975" spc="-8" dirty="0">
                <a:latin typeface="Arial MT"/>
                <a:cs typeface="Arial MT"/>
              </a:rPr>
              <a:t>elap</a:t>
            </a:r>
            <a:r>
              <a:rPr sz="975" spc="-30" dirty="0">
                <a:latin typeface="Arial MT"/>
                <a:cs typeface="Arial MT"/>
              </a:rPr>
              <a:t>a</a:t>
            </a:r>
            <a:r>
              <a:rPr sz="975" spc="-23" dirty="0">
                <a:latin typeface="Arial MT"/>
                <a:cs typeface="Arial MT"/>
              </a:rPr>
              <a:t> </a:t>
            </a:r>
            <a:r>
              <a:rPr sz="975" spc="-38" dirty="0">
                <a:latin typeface="Arial MT"/>
                <a:cs typeface="Arial MT"/>
              </a:rPr>
              <a:t>S</a:t>
            </a:r>
            <a:r>
              <a:rPr sz="975" spc="-8" dirty="0">
                <a:latin typeface="Arial MT"/>
                <a:cs typeface="Arial MT"/>
              </a:rPr>
              <a:t>awi</a:t>
            </a:r>
            <a:r>
              <a:rPr sz="975" spc="-15" dirty="0">
                <a:latin typeface="Arial MT"/>
                <a:cs typeface="Arial MT"/>
              </a:rPr>
              <a:t>t</a:t>
            </a:r>
            <a:endParaRPr sz="975">
              <a:latin typeface="Arial MT"/>
              <a:cs typeface="Arial MT"/>
            </a:endParaRPr>
          </a:p>
          <a:p>
            <a:pPr marL="77153" marR="529590" indent="-59055">
              <a:spcBef>
                <a:spcPts val="8"/>
              </a:spcBef>
              <a:buChar char="-"/>
              <a:tabLst>
                <a:tab pos="87629" algn="l"/>
              </a:tabLst>
            </a:pPr>
            <a:r>
              <a:rPr sz="975" spc="-45" dirty="0">
                <a:latin typeface="Arial MT"/>
                <a:cs typeface="Arial MT"/>
              </a:rPr>
              <a:t>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15" dirty="0">
                <a:latin typeface="Arial MT"/>
                <a:cs typeface="Arial MT"/>
              </a:rPr>
              <a:t>Ha</a:t>
            </a:r>
            <a:r>
              <a:rPr sz="975" spc="45" dirty="0">
                <a:latin typeface="Arial MT"/>
                <a:cs typeface="Arial MT"/>
              </a:rPr>
              <a:t>s</a:t>
            </a:r>
            <a:r>
              <a:rPr sz="975" spc="8" dirty="0">
                <a:latin typeface="Arial MT"/>
                <a:cs typeface="Arial MT"/>
              </a:rPr>
              <a:t>i</a:t>
            </a:r>
            <a:r>
              <a:rPr sz="975" spc="-15" dirty="0">
                <a:latin typeface="Arial MT"/>
                <a:cs typeface="Arial MT"/>
              </a:rPr>
              <a:t>l</a:t>
            </a:r>
            <a:r>
              <a:rPr sz="975" spc="-23" dirty="0">
                <a:latin typeface="Arial MT"/>
                <a:cs typeface="Arial MT"/>
              </a:rPr>
              <a:t> </a:t>
            </a:r>
            <a:r>
              <a:rPr sz="975" spc="-15" dirty="0">
                <a:latin typeface="Arial MT"/>
                <a:cs typeface="Arial MT"/>
              </a:rPr>
              <a:t>Hu</a:t>
            </a:r>
            <a:r>
              <a:rPr sz="975" spc="-45" dirty="0">
                <a:latin typeface="Arial MT"/>
                <a:cs typeface="Arial MT"/>
              </a:rPr>
              <a:t>t</a:t>
            </a:r>
            <a:r>
              <a:rPr sz="975" spc="-8" dirty="0">
                <a:latin typeface="Arial MT"/>
                <a:cs typeface="Arial MT"/>
              </a:rPr>
              <a:t>a</a:t>
            </a:r>
            <a:r>
              <a:rPr sz="975" spc="-30" dirty="0">
                <a:latin typeface="Arial MT"/>
                <a:cs typeface="Arial MT"/>
              </a:rPr>
              <a:t>n</a:t>
            </a:r>
            <a:r>
              <a:rPr sz="975" spc="-23" dirty="0">
                <a:latin typeface="Arial MT"/>
                <a:cs typeface="Arial MT"/>
              </a:rPr>
              <a:t> </a:t>
            </a:r>
            <a:r>
              <a:rPr sz="975" spc="-8" dirty="0">
                <a:latin typeface="Arial MT"/>
                <a:cs typeface="Arial MT"/>
              </a:rPr>
              <a:t>da</a:t>
            </a:r>
            <a:r>
              <a:rPr sz="975" spc="-23" dirty="0">
                <a:latin typeface="Arial MT"/>
                <a:cs typeface="Arial MT"/>
              </a:rPr>
              <a:t>n  Perkebunan (Sagu)</a:t>
            </a:r>
            <a:endParaRPr sz="975">
              <a:latin typeface="Arial MT"/>
              <a:cs typeface="Arial MT"/>
            </a:endParaRPr>
          </a:p>
          <a:p>
            <a:pPr marL="86678" indent="-68580">
              <a:spcBef>
                <a:spcPts val="8"/>
              </a:spcBef>
              <a:buChar char="-"/>
              <a:tabLst>
                <a:tab pos="87629" algn="l"/>
              </a:tabLst>
            </a:pPr>
            <a:r>
              <a:rPr sz="975" spc="-8" dirty="0">
                <a:latin typeface="Arial MT"/>
                <a:cs typeface="Arial MT"/>
              </a:rPr>
              <a:t>Logistik</a:t>
            </a:r>
            <a:endParaRPr sz="975">
              <a:latin typeface="Arial MT"/>
              <a:cs typeface="Arial MT"/>
            </a:endParaRPr>
          </a:p>
        </p:txBody>
      </p:sp>
      <p:sp>
        <p:nvSpPr>
          <p:cNvPr id="87" name="object 87"/>
          <p:cNvSpPr txBox="1"/>
          <p:nvPr/>
        </p:nvSpPr>
        <p:spPr>
          <a:xfrm>
            <a:off x="4635206" y="2873198"/>
            <a:ext cx="687705" cy="319318"/>
          </a:xfrm>
          <a:prstGeom prst="rect">
            <a:avLst/>
          </a:prstGeom>
        </p:spPr>
        <p:txBody>
          <a:bodyPr vert="horz" wrap="square" lIns="0" tIns="19050" rIns="0" bIns="0" rtlCol="0">
            <a:spAutoFit/>
          </a:bodyPr>
          <a:lstStyle/>
          <a:p>
            <a:pPr marL="19050">
              <a:spcBef>
                <a:spcPts val="150"/>
              </a:spcBef>
            </a:pPr>
            <a:r>
              <a:rPr sz="975" spc="-23" dirty="0">
                <a:latin typeface="Arial MT"/>
                <a:cs typeface="Arial MT"/>
              </a:rPr>
              <a:t>-</a:t>
            </a:r>
            <a:r>
              <a:rPr sz="975" spc="-45" dirty="0">
                <a:latin typeface="Arial MT"/>
                <a:cs typeface="Arial MT"/>
              </a:rPr>
              <a:t> </a:t>
            </a:r>
            <a:r>
              <a:rPr sz="975" spc="-38" dirty="0">
                <a:latin typeface="Arial MT"/>
                <a:cs typeface="Arial MT"/>
              </a:rPr>
              <a:t>K</a:t>
            </a:r>
            <a:r>
              <a:rPr sz="975" spc="-8" dirty="0">
                <a:latin typeface="Arial MT"/>
                <a:cs typeface="Arial MT"/>
              </a:rPr>
              <a:t>e</a:t>
            </a:r>
            <a:r>
              <a:rPr sz="975" spc="45" dirty="0">
                <a:latin typeface="Arial MT"/>
                <a:cs typeface="Arial MT"/>
              </a:rPr>
              <a:t>s</a:t>
            </a:r>
            <a:r>
              <a:rPr sz="975" spc="-8" dirty="0">
                <a:latin typeface="Arial MT"/>
                <a:cs typeface="Arial MT"/>
              </a:rPr>
              <a:t>eha</a:t>
            </a:r>
            <a:r>
              <a:rPr sz="975" spc="-45" dirty="0">
                <a:latin typeface="Arial MT"/>
                <a:cs typeface="Arial MT"/>
              </a:rPr>
              <a:t>t</a:t>
            </a:r>
            <a:r>
              <a:rPr sz="975" spc="-8" dirty="0">
                <a:latin typeface="Arial MT"/>
                <a:cs typeface="Arial MT"/>
              </a:rPr>
              <a:t>a</a:t>
            </a:r>
            <a:r>
              <a:rPr sz="975" spc="-30" dirty="0">
                <a:latin typeface="Arial MT"/>
                <a:cs typeface="Arial MT"/>
              </a:rPr>
              <a:t>n</a:t>
            </a:r>
            <a:endParaRPr sz="975">
              <a:latin typeface="Arial MT"/>
              <a:cs typeface="Arial MT"/>
            </a:endParaRPr>
          </a:p>
          <a:p>
            <a:pPr marL="19050">
              <a:spcBef>
                <a:spcPts val="8"/>
              </a:spcBef>
            </a:pPr>
            <a:r>
              <a:rPr sz="975" spc="-23" dirty="0">
                <a:latin typeface="Arial MT"/>
                <a:cs typeface="Arial MT"/>
              </a:rPr>
              <a:t>-</a:t>
            </a:r>
            <a:r>
              <a:rPr sz="975" spc="-45" dirty="0">
                <a:latin typeface="Arial MT"/>
                <a:cs typeface="Arial MT"/>
              </a:rPr>
              <a:t> </a:t>
            </a:r>
            <a:r>
              <a:rPr sz="975" spc="-38" dirty="0">
                <a:latin typeface="Arial MT"/>
                <a:cs typeface="Arial MT"/>
              </a:rPr>
              <a:t>P</a:t>
            </a:r>
            <a:r>
              <a:rPr sz="975" spc="-8" dirty="0">
                <a:latin typeface="Arial MT"/>
                <a:cs typeface="Arial MT"/>
              </a:rPr>
              <a:t>a</a:t>
            </a:r>
            <a:r>
              <a:rPr sz="975" spc="-23" dirty="0">
                <a:latin typeface="Arial MT"/>
                <a:cs typeface="Arial MT"/>
              </a:rPr>
              <a:t>r</a:t>
            </a:r>
            <a:r>
              <a:rPr sz="975" dirty="0">
                <a:latin typeface="Arial MT"/>
                <a:cs typeface="Arial MT"/>
              </a:rPr>
              <a:t>iwi</a:t>
            </a:r>
            <a:r>
              <a:rPr sz="975" spc="45" dirty="0">
                <a:latin typeface="Arial MT"/>
                <a:cs typeface="Arial MT"/>
              </a:rPr>
              <a:t>s</a:t>
            </a:r>
            <a:r>
              <a:rPr sz="975" spc="-8" dirty="0">
                <a:latin typeface="Arial MT"/>
                <a:cs typeface="Arial MT"/>
              </a:rPr>
              <a:t>a</a:t>
            </a:r>
            <a:r>
              <a:rPr sz="975" spc="-45" dirty="0">
                <a:latin typeface="Arial MT"/>
                <a:cs typeface="Arial MT"/>
              </a:rPr>
              <a:t>t</a:t>
            </a:r>
            <a:r>
              <a:rPr sz="975" spc="-30" dirty="0">
                <a:latin typeface="Arial MT"/>
                <a:cs typeface="Arial MT"/>
              </a:rPr>
              <a:t>a</a:t>
            </a:r>
            <a:endParaRPr sz="975">
              <a:latin typeface="Arial MT"/>
              <a:cs typeface="Arial MT"/>
            </a:endParaRPr>
          </a:p>
        </p:txBody>
      </p:sp>
      <p:sp>
        <p:nvSpPr>
          <p:cNvPr id="88" name="object 88"/>
          <p:cNvSpPr txBox="1"/>
          <p:nvPr/>
        </p:nvSpPr>
        <p:spPr>
          <a:xfrm>
            <a:off x="4529843" y="8015340"/>
            <a:ext cx="1292541" cy="169277"/>
          </a:xfrm>
          <a:prstGeom prst="rect">
            <a:avLst/>
          </a:prstGeom>
        </p:spPr>
        <p:txBody>
          <a:bodyPr vert="horz" wrap="square" lIns="0" tIns="19050" rIns="0" bIns="0" rtlCol="0">
            <a:spAutoFit/>
          </a:bodyPr>
          <a:lstStyle/>
          <a:p>
            <a:pPr marL="19050">
              <a:spcBef>
                <a:spcPts val="150"/>
              </a:spcBef>
            </a:pPr>
            <a:r>
              <a:rPr sz="975" spc="-8" dirty="0">
                <a:solidFill>
                  <a:srgbClr val="333333"/>
                </a:solidFill>
                <a:latin typeface="Arial MT"/>
                <a:cs typeface="Arial MT"/>
              </a:rPr>
              <a:t>7</a:t>
            </a:r>
            <a:r>
              <a:rPr sz="975" spc="-15" dirty="0">
                <a:solidFill>
                  <a:srgbClr val="333333"/>
                </a:solidFill>
                <a:latin typeface="Arial MT"/>
                <a:cs typeface="Arial MT"/>
              </a:rPr>
              <a:t>.</a:t>
            </a:r>
            <a:r>
              <a:rPr sz="975" spc="-68" dirty="0">
                <a:solidFill>
                  <a:srgbClr val="333333"/>
                </a:solidFill>
                <a:latin typeface="Arial MT"/>
                <a:cs typeface="Arial MT"/>
              </a:rPr>
              <a:t> </a:t>
            </a:r>
            <a:r>
              <a:rPr sz="975" spc="-38" dirty="0">
                <a:solidFill>
                  <a:srgbClr val="333333"/>
                </a:solidFill>
                <a:latin typeface="Arial MT"/>
                <a:cs typeface="Arial MT"/>
              </a:rPr>
              <a:t>KEK</a:t>
            </a:r>
            <a:r>
              <a:rPr sz="975" spc="-45" dirty="0">
                <a:solidFill>
                  <a:srgbClr val="333333"/>
                </a:solidFill>
                <a:latin typeface="Arial MT"/>
                <a:cs typeface="Arial MT"/>
              </a:rPr>
              <a:t> </a:t>
            </a:r>
            <a:r>
              <a:rPr sz="975" spc="-143" dirty="0">
                <a:solidFill>
                  <a:srgbClr val="333333"/>
                </a:solidFill>
                <a:latin typeface="Arial MT"/>
                <a:cs typeface="Arial MT"/>
              </a:rPr>
              <a:t>T</a:t>
            </a:r>
            <a:r>
              <a:rPr sz="975" spc="-8" dirty="0">
                <a:solidFill>
                  <a:srgbClr val="333333"/>
                </a:solidFill>
                <a:latin typeface="Arial MT"/>
                <a:cs typeface="Arial MT"/>
              </a:rPr>
              <a:t>anjun</a:t>
            </a:r>
            <a:r>
              <a:rPr sz="975" spc="-30" dirty="0">
                <a:solidFill>
                  <a:srgbClr val="333333"/>
                </a:solidFill>
                <a:latin typeface="Arial MT"/>
                <a:cs typeface="Arial MT"/>
              </a:rPr>
              <a:t>g</a:t>
            </a:r>
            <a:r>
              <a:rPr sz="975" spc="-23" dirty="0">
                <a:solidFill>
                  <a:srgbClr val="333333"/>
                </a:solidFill>
                <a:latin typeface="Arial MT"/>
                <a:cs typeface="Arial MT"/>
              </a:rPr>
              <a:t> </a:t>
            </a:r>
            <a:r>
              <a:rPr sz="975" spc="-8" dirty="0">
                <a:solidFill>
                  <a:srgbClr val="333333"/>
                </a:solidFill>
                <a:latin typeface="Arial MT"/>
                <a:cs typeface="Arial MT"/>
              </a:rPr>
              <a:t>Le</a:t>
            </a:r>
            <a:r>
              <a:rPr sz="975" spc="45" dirty="0">
                <a:solidFill>
                  <a:srgbClr val="333333"/>
                </a:solidFill>
                <a:latin typeface="Arial MT"/>
                <a:cs typeface="Arial MT"/>
              </a:rPr>
              <a:t>s</a:t>
            </a:r>
            <a:r>
              <a:rPr sz="975" spc="-8" dirty="0">
                <a:solidFill>
                  <a:srgbClr val="333333"/>
                </a:solidFill>
                <a:latin typeface="Arial MT"/>
                <a:cs typeface="Arial MT"/>
              </a:rPr>
              <a:t>un</a:t>
            </a:r>
            <a:r>
              <a:rPr sz="975" spc="-30" dirty="0">
                <a:solidFill>
                  <a:srgbClr val="333333"/>
                </a:solidFill>
                <a:latin typeface="Arial MT"/>
                <a:cs typeface="Arial MT"/>
              </a:rPr>
              <a:t>g</a:t>
            </a:r>
            <a:endParaRPr sz="975">
              <a:latin typeface="Arial MT"/>
              <a:cs typeface="Arial MT"/>
            </a:endParaRPr>
          </a:p>
        </p:txBody>
      </p:sp>
      <p:sp>
        <p:nvSpPr>
          <p:cNvPr id="89" name="object 89"/>
          <p:cNvSpPr txBox="1"/>
          <p:nvPr/>
        </p:nvSpPr>
        <p:spPr>
          <a:xfrm>
            <a:off x="4436186" y="8229077"/>
            <a:ext cx="1804988" cy="775853"/>
          </a:xfrm>
          <a:prstGeom prst="rect">
            <a:avLst/>
          </a:prstGeom>
        </p:spPr>
        <p:txBody>
          <a:bodyPr vert="horz" wrap="square" lIns="0" tIns="19050" rIns="0" bIns="0" rtlCol="0">
            <a:spAutoFit/>
          </a:bodyPr>
          <a:lstStyle/>
          <a:p>
            <a:pPr marL="19050">
              <a:lnSpc>
                <a:spcPts val="1148"/>
              </a:lnSpc>
              <a:spcBef>
                <a:spcPts val="150"/>
              </a:spcBef>
            </a:pPr>
            <a:r>
              <a:rPr sz="975" spc="-38" dirty="0">
                <a:latin typeface="Arial MT"/>
                <a:cs typeface="Arial MT"/>
              </a:rPr>
              <a:t>K</a:t>
            </a:r>
            <a:r>
              <a:rPr sz="975" spc="-8" dirty="0">
                <a:latin typeface="Arial MT"/>
                <a:cs typeface="Arial MT"/>
              </a:rPr>
              <a:t>ab</a:t>
            </a:r>
            <a:r>
              <a:rPr sz="975" spc="-15" dirty="0">
                <a:latin typeface="Arial MT"/>
                <a:cs typeface="Arial MT"/>
              </a:rPr>
              <a:t>.</a:t>
            </a:r>
            <a:r>
              <a:rPr sz="975" spc="-68" dirty="0">
                <a:latin typeface="Arial MT"/>
                <a:cs typeface="Arial MT"/>
              </a:rPr>
              <a:t> </a:t>
            </a:r>
            <a:r>
              <a:rPr sz="975" spc="-38" dirty="0">
                <a:latin typeface="Arial MT"/>
                <a:cs typeface="Arial MT"/>
              </a:rPr>
              <a:t>P</a:t>
            </a:r>
            <a:r>
              <a:rPr sz="975" spc="-8" dirty="0">
                <a:latin typeface="Arial MT"/>
                <a:cs typeface="Arial MT"/>
              </a:rPr>
              <a:t>andeglan</a:t>
            </a:r>
            <a:r>
              <a:rPr sz="975" dirty="0">
                <a:latin typeface="Arial MT"/>
                <a:cs typeface="Arial MT"/>
              </a:rPr>
              <a:t>g</a:t>
            </a:r>
            <a:r>
              <a:rPr sz="975" spc="-15" dirty="0">
                <a:latin typeface="Arial MT"/>
                <a:cs typeface="Arial MT"/>
              </a:rPr>
              <a:t>,</a:t>
            </a:r>
            <a:r>
              <a:rPr sz="975" spc="-68" dirty="0">
                <a:latin typeface="Arial MT"/>
                <a:cs typeface="Arial MT"/>
              </a:rPr>
              <a:t> </a:t>
            </a:r>
            <a:r>
              <a:rPr sz="975" spc="-38" dirty="0">
                <a:latin typeface="Arial MT"/>
                <a:cs typeface="Arial MT"/>
              </a:rPr>
              <a:t>B</a:t>
            </a:r>
            <a:r>
              <a:rPr sz="975" spc="-8" dirty="0">
                <a:latin typeface="Arial MT"/>
                <a:cs typeface="Arial MT"/>
              </a:rPr>
              <a:t>an</a:t>
            </a:r>
            <a:r>
              <a:rPr sz="975" spc="-45" dirty="0">
                <a:latin typeface="Arial MT"/>
                <a:cs typeface="Arial MT"/>
              </a:rPr>
              <a:t>t</a:t>
            </a:r>
            <a:r>
              <a:rPr sz="975" spc="-8" dirty="0">
                <a:latin typeface="Arial MT"/>
                <a:cs typeface="Arial MT"/>
              </a:rPr>
              <a:t>e</a:t>
            </a:r>
            <a:r>
              <a:rPr sz="975" spc="-30" dirty="0">
                <a:latin typeface="Arial MT"/>
                <a:cs typeface="Arial MT"/>
              </a:rPr>
              <a:t>n</a:t>
            </a:r>
            <a:endParaRPr sz="975">
              <a:latin typeface="Arial MT"/>
              <a:cs typeface="Arial MT"/>
            </a:endParaRPr>
          </a:p>
          <a:p>
            <a:pPr marL="19050">
              <a:lnSpc>
                <a:spcPts val="1103"/>
              </a:lnSpc>
            </a:pPr>
            <a:r>
              <a:rPr sz="975" spc="-23" dirty="0">
                <a:latin typeface="Arial MT"/>
                <a:cs typeface="Arial MT"/>
              </a:rPr>
              <a:t>(</a:t>
            </a:r>
            <a:r>
              <a:rPr sz="975" spc="-45" dirty="0">
                <a:latin typeface="Arial MT"/>
                <a:cs typeface="Arial MT"/>
              </a:rPr>
              <a:t>P</a:t>
            </a:r>
            <a:r>
              <a:rPr sz="975" spc="-30" dirty="0">
                <a:latin typeface="Arial MT"/>
                <a:cs typeface="Arial MT"/>
              </a:rPr>
              <a:t>P</a:t>
            </a:r>
            <a:r>
              <a:rPr sz="975" spc="-53" dirty="0">
                <a:latin typeface="Arial MT"/>
                <a:cs typeface="Arial MT"/>
              </a:rPr>
              <a:t> </a:t>
            </a:r>
            <a:r>
              <a:rPr sz="975" spc="-23" dirty="0">
                <a:latin typeface="Arial MT"/>
                <a:cs typeface="Arial MT"/>
              </a:rPr>
              <a:t>N</a:t>
            </a:r>
            <a:r>
              <a:rPr sz="975" spc="-8" dirty="0">
                <a:latin typeface="Arial MT"/>
                <a:cs typeface="Arial MT"/>
              </a:rPr>
              <a:t>o</a:t>
            </a:r>
            <a:r>
              <a:rPr sz="975" spc="-15" dirty="0">
                <a:latin typeface="Arial MT"/>
                <a:cs typeface="Arial MT"/>
              </a:rPr>
              <a:t>.</a:t>
            </a:r>
            <a:r>
              <a:rPr sz="975" spc="-75" dirty="0">
                <a:latin typeface="Arial MT"/>
                <a:cs typeface="Arial MT"/>
              </a:rPr>
              <a:t> </a:t>
            </a:r>
            <a:r>
              <a:rPr sz="975" spc="-8" dirty="0">
                <a:latin typeface="Arial MT"/>
                <a:cs typeface="Arial MT"/>
              </a:rPr>
              <a:t>26</a:t>
            </a:r>
            <a:r>
              <a:rPr sz="975" spc="-45" dirty="0">
                <a:latin typeface="Arial MT"/>
                <a:cs typeface="Arial MT"/>
              </a:rPr>
              <a:t>/</a:t>
            </a:r>
            <a:r>
              <a:rPr sz="975" spc="-8" dirty="0">
                <a:latin typeface="Arial MT"/>
                <a:cs typeface="Arial MT"/>
              </a:rPr>
              <a:t>201</a:t>
            </a:r>
            <a:r>
              <a:rPr sz="975" spc="-23" dirty="0">
                <a:latin typeface="Arial MT"/>
                <a:cs typeface="Arial MT"/>
              </a:rPr>
              <a:t>2</a:t>
            </a:r>
            <a:r>
              <a:rPr sz="975" spc="-30" dirty="0">
                <a:latin typeface="Arial MT"/>
                <a:cs typeface="Arial MT"/>
              </a:rPr>
              <a:t> </a:t>
            </a:r>
            <a:r>
              <a:rPr sz="975" spc="-15" dirty="0">
                <a:latin typeface="Arial MT"/>
                <a:cs typeface="Arial MT"/>
              </a:rPr>
              <a:t>-</a:t>
            </a:r>
            <a:r>
              <a:rPr sz="975" spc="-53" dirty="0">
                <a:latin typeface="Arial MT"/>
                <a:cs typeface="Arial MT"/>
              </a:rPr>
              <a:t> </a:t>
            </a:r>
            <a:r>
              <a:rPr sz="975" spc="-68" dirty="0">
                <a:latin typeface="Arial MT"/>
                <a:cs typeface="Arial MT"/>
              </a:rPr>
              <a:t>F</a:t>
            </a:r>
            <a:r>
              <a:rPr sz="975" spc="-8" dirty="0">
                <a:latin typeface="Arial MT"/>
                <a:cs typeface="Arial MT"/>
              </a:rPr>
              <a:t>eb</a:t>
            </a:r>
            <a:r>
              <a:rPr sz="975" spc="-23" dirty="0">
                <a:latin typeface="Arial MT"/>
                <a:cs typeface="Arial MT"/>
              </a:rPr>
              <a:t>r</a:t>
            </a:r>
            <a:r>
              <a:rPr sz="975" spc="-8" dirty="0">
                <a:latin typeface="Arial MT"/>
                <a:cs typeface="Arial MT"/>
              </a:rPr>
              <a:t>ua</a:t>
            </a:r>
            <a:r>
              <a:rPr sz="975" spc="-23" dirty="0">
                <a:latin typeface="Arial MT"/>
                <a:cs typeface="Arial MT"/>
              </a:rPr>
              <a:t>r</a:t>
            </a:r>
            <a:r>
              <a:rPr sz="975" spc="-15" dirty="0">
                <a:latin typeface="Arial MT"/>
                <a:cs typeface="Arial MT"/>
              </a:rPr>
              <a:t>i</a:t>
            </a:r>
            <a:r>
              <a:rPr sz="975" spc="-23" dirty="0">
                <a:latin typeface="Arial MT"/>
                <a:cs typeface="Arial MT"/>
              </a:rPr>
              <a:t> </a:t>
            </a:r>
            <a:r>
              <a:rPr sz="975" spc="-8" dirty="0">
                <a:latin typeface="Arial MT"/>
                <a:cs typeface="Arial MT"/>
              </a:rPr>
              <a:t>2012</a:t>
            </a:r>
            <a:r>
              <a:rPr sz="975" spc="-15" dirty="0">
                <a:latin typeface="Arial MT"/>
                <a:cs typeface="Arial MT"/>
              </a:rPr>
              <a:t>)</a:t>
            </a:r>
            <a:endParaRPr sz="975">
              <a:latin typeface="Arial MT"/>
              <a:cs typeface="Arial MT"/>
            </a:endParaRPr>
          </a:p>
          <a:p>
            <a:pPr marL="19050">
              <a:lnSpc>
                <a:spcPts val="1125"/>
              </a:lnSpc>
            </a:pPr>
            <a:r>
              <a:rPr sz="975" spc="-8" dirty="0">
                <a:latin typeface="Arial MT"/>
                <a:cs typeface="Arial MT"/>
              </a:rPr>
              <a:t>Beroperasi</a:t>
            </a:r>
            <a:r>
              <a:rPr sz="975" spc="-53" dirty="0">
                <a:latin typeface="Arial MT"/>
                <a:cs typeface="Arial MT"/>
              </a:rPr>
              <a:t> </a:t>
            </a:r>
            <a:r>
              <a:rPr sz="975" spc="-23" dirty="0">
                <a:latin typeface="Arial MT"/>
                <a:cs typeface="Arial MT"/>
              </a:rPr>
              <a:t>Februari</a:t>
            </a:r>
            <a:r>
              <a:rPr sz="975" spc="-45" dirty="0">
                <a:latin typeface="Arial MT"/>
                <a:cs typeface="Arial MT"/>
              </a:rPr>
              <a:t> </a:t>
            </a:r>
            <a:r>
              <a:rPr sz="975" spc="-8" dirty="0">
                <a:latin typeface="Arial MT"/>
                <a:cs typeface="Arial MT"/>
              </a:rPr>
              <a:t>2015</a:t>
            </a:r>
            <a:endParaRPr sz="975">
              <a:latin typeface="Arial MT"/>
              <a:cs typeface="Arial MT"/>
            </a:endParaRPr>
          </a:p>
          <a:p>
            <a:pPr marL="34290" marR="859155" indent="-2858">
              <a:lnSpc>
                <a:spcPts val="1140"/>
              </a:lnSpc>
              <a:spcBef>
                <a:spcPts val="435"/>
              </a:spcBef>
            </a:pPr>
            <a:r>
              <a:rPr sz="975" spc="-38" dirty="0">
                <a:latin typeface="Arial MT"/>
                <a:cs typeface="Arial MT"/>
              </a:rPr>
              <a:t>K</a:t>
            </a:r>
            <a:r>
              <a:rPr sz="975" spc="-8" dirty="0">
                <a:latin typeface="Arial MT"/>
                <a:cs typeface="Arial MT"/>
              </a:rPr>
              <a:t>egia</a:t>
            </a:r>
            <a:r>
              <a:rPr sz="975" spc="-45" dirty="0">
                <a:latin typeface="Arial MT"/>
                <a:cs typeface="Arial MT"/>
              </a:rPr>
              <a:t>t</a:t>
            </a:r>
            <a:r>
              <a:rPr sz="975" spc="-8" dirty="0">
                <a:latin typeface="Arial MT"/>
                <a:cs typeface="Arial MT"/>
              </a:rPr>
              <a:t>a</a:t>
            </a:r>
            <a:r>
              <a:rPr sz="975" spc="-30" dirty="0">
                <a:latin typeface="Arial MT"/>
                <a:cs typeface="Arial MT"/>
              </a:rPr>
              <a:t>n</a:t>
            </a:r>
            <a:r>
              <a:rPr sz="975" spc="-23" dirty="0">
                <a:latin typeface="Arial MT"/>
                <a:cs typeface="Arial MT"/>
              </a:rPr>
              <a:t> U</a:t>
            </a:r>
            <a:r>
              <a:rPr sz="975" spc="-45" dirty="0">
                <a:latin typeface="Arial MT"/>
                <a:cs typeface="Arial MT"/>
              </a:rPr>
              <a:t>t</a:t>
            </a:r>
            <a:r>
              <a:rPr sz="975" spc="-8" dirty="0">
                <a:latin typeface="Arial MT"/>
                <a:cs typeface="Arial MT"/>
              </a:rPr>
              <a:t>a</a:t>
            </a:r>
            <a:r>
              <a:rPr sz="975" spc="30" dirty="0">
                <a:latin typeface="Arial MT"/>
                <a:cs typeface="Arial MT"/>
              </a:rPr>
              <a:t>m</a:t>
            </a:r>
            <a:r>
              <a:rPr sz="975" dirty="0">
                <a:latin typeface="Arial MT"/>
                <a:cs typeface="Arial MT"/>
              </a:rPr>
              <a:t>a</a:t>
            </a:r>
            <a:r>
              <a:rPr sz="975" spc="-15" dirty="0">
                <a:latin typeface="Arial MT"/>
                <a:cs typeface="Arial MT"/>
              </a:rPr>
              <a:t>:  Pariwisata</a:t>
            </a:r>
            <a:endParaRPr sz="975">
              <a:latin typeface="Arial MT"/>
              <a:cs typeface="Arial MT"/>
            </a:endParaRPr>
          </a:p>
        </p:txBody>
      </p:sp>
      <p:sp>
        <p:nvSpPr>
          <p:cNvPr id="90" name="object 90"/>
          <p:cNvSpPr txBox="1"/>
          <p:nvPr/>
        </p:nvSpPr>
        <p:spPr>
          <a:xfrm>
            <a:off x="2725007" y="2879423"/>
            <a:ext cx="1515428" cy="319318"/>
          </a:xfrm>
          <a:prstGeom prst="rect">
            <a:avLst/>
          </a:prstGeom>
        </p:spPr>
        <p:txBody>
          <a:bodyPr vert="horz" wrap="square" lIns="0" tIns="19050" rIns="0" bIns="0" rtlCol="0">
            <a:spAutoFit/>
          </a:bodyPr>
          <a:lstStyle/>
          <a:p>
            <a:pPr marL="19050">
              <a:spcBef>
                <a:spcPts val="150"/>
              </a:spcBef>
            </a:pPr>
            <a:r>
              <a:rPr sz="975" spc="-23" dirty="0">
                <a:latin typeface="Arial MT"/>
                <a:cs typeface="Arial MT"/>
              </a:rPr>
              <a:t>-</a:t>
            </a:r>
            <a:r>
              <a:rPr sz="975" spc="-45" dirty="0">
                <a:latin typeface="Arial MT"/>
                <a:cs typeface="Arial MT"/>
              </a:rPr>
              <a:t> </a:t>
            </a:r>
            <a:r>
              <a:rPr sz="975" spc="-38" dirty="0">
                <a:latin typeface="Arial MT"/>
                <a:cs typeface="Arial MT"/>
              </a:rPr>
              <a:t>P</a:t>
            </a:r>
            <a:r>
              <a:rPr sz="975" spc="-8" dirty="0">
                <a:latin typeface="Arial MT"/>
                <a:cs typeface="Arial MT"/>
              </a:rPr>
              <a:t>a</a:t>
            </a:r>
            <a:r>
              <a:rPr sz="975" spc="-23" dirty="0">
                <a:latin typeface="Arial MT"/>
                <a:cs typeface="Arial MT"/>
              </a:rPr>
              <a:t>r</a:t>
            </a:r>
            <a:r>
              <a:rPr sz="975" dirty="0">
                <a:latin typeface="Arial MT"/>
                <a:cs typeface="Arial MT"/>
              </a:rPr>
              <a:t>iwi</a:t>
            </a:r>
            <a:r>
              <a:rPr sz="975" spc="45" dirty="0">
                <a:latin typeface="Arial MT"/>
                <a:cs typeface="Arial MT"/>
              </a:rPr>
              <a:t>s</a:t>
            </a:r>
            <a:r>
              <a:rPr sz="975" spc="-8" dirty="0">
                <a:latin typeface="Arial MT"/>
                <a:cs typeface="Arial MT"/>
              </a:rPr>
              <a:t>a</a:t>
            </a:r>
            <a:r>
              <a:rPr sz="975" spc="-45" dirty="0">
                <a:latin typeface="Arial MT"/>
                <a:cs typeface="Arial MT"/>
              </a:rPr>
              <a:t>t</a:t>
            </a:r>
            <a:r>
              <a:rPr sz="975" spc="-30" dirty="0">
                <a:latin typeface="Arial MT"/>
                <a:cs typeface="Arial MT"/>
              </a:rPr>
              <a:t>a</a:t>
            </a:r>
            <a:endParaRPr sz="975">
              <a:latin typeface="Arial MT"/>
              <a:cs typeface="Arial MT"/>
            </a:endParaRPr>
          </a:p>
          <a:p>
            <a:pPr marL="19050">
              <a:spcBef>
                <a:spcPts val="8"/>
              </a:spcBef>
            </a:pPr>
            <a:r>
              <a:rPr sz="975" spc="-23" dirty="0">
                <a:latin typeface="Arial MT"/>
                <a:cs typeface="Arial MT"/>
              </a:rPr>
              <a:t>-</a:t>
            </a:r>
            <a:r>
              <a:rPr sz="975" spc="-45" dirty="0">
                <a:latin typeface="Arial MT"/>
                <a:cs typeface="Arial MT"/>
              </a:rPr>
              <a:t> </a:t>
            </a:r>
            <a:r>
              <a:rPr sz="975" spc="-38" dirty="0">
                <a:latin typeface="Arial MT"/>
                <a:cs typeface="Arial MT"/>
              </a:rPr>
              <a:t>P</a:t>
            </a:r>
            <a:r>
              <a:rPr sz="975" spc="-8" dirty="0">
                <a:latin typeface="Arial MT"/>
                <a:cs typeface="Arial MT"/>
              </a:rPr>
              <a:t>enge</a:t>
            </a:r>
            <a:r>
              <a:rPr sz="975" spc="30" dirty="0">
                <a:latin typeface="Arial MT"/>
                <a:cs typeface="Arial MT"/>
              </a:rPr>
              <a:t>m</a:t>
            </a:r>
            <a:r>
              <a:rPr sz="975" spc="-8" dirty="0">
                <a:latin typeface="Arial MT"/>
                <a:cs typeface="Arial MT"/>
              </a:rPr>
              <a:t>banga</a:t>
            </a:r>
            <a:r>
              <a:rPr sz="975" spc="-30" dirty="0">
                <a:latin typeface="Arial MT"/>
                <a:cs typeface="Arial MT"/>
              </a:rPr>
              <a:t>n</a:t>
            </a:r>
            <a:r>
              <a:rPr sz="975" spc="-23" dirty="0">
                <a:latin typeface="Arial MT"/>
                <a:cs typeface="Arial MT"/>
              </a:rPr>
              <a:t> </a:t>
            </a:r>
            <a:r>
              <a:rPr sz="975" spc="-143" dirty="0">
                <a:latin typeface="Arial MT"/>
                <a:cs typeface="Arial MT"/>
              </a:rPr>
              <a:t>T</a:t>
            </a:r>
            <a:r>
              <a:rPr sz="975" spc="-8" dirty="0">
                <a:latin typeface="Arial MT"/>
                <a:cs typeface="Arial MT"/>
              </a:rPr>
              <a:t>e</a:t>
            </a:r>
            <a:r>
              <a:rPr sz="975" spc="-30" dirty="0">
                <a:latin typeface="Arial MT"/>
                <a:cs typeface="Arial MT"/>
              </a:rPr>
              <a:t>k</a:t>
            </a:r>
            <a:r>
              <a:rPr sz="975" spc="-8" dirty="0">
                <a:latin typeface="Arial MT"/>
                <a:cs typeface="Arial MT"/>
              </a:rPr>
              <a:t>nolog</a:t>
            </a:r>
            <a:r>
              <a:rPr sz="975" spc="-15" dirty="0">
                <a:latin typeface="Arial MT"/>
                <a:cs typeface="Arial MT"/>
              </a:rPr>
              <a:t>i</a:t>
            </a:r>
            <a:endParaRPr sz="975">
              <a:latin typeface="Arial MT"/>
              <a:cs typeface="Arial MT"/>
            </a:endParaRPr>
          </a:p>
        </p:txBody>
      </p:sp>
      <p:sp>
        <p:nvSpPr>
          <p:cNvPr id="91" name="object 91"/>
          <p:cNvSpPr txBox="1"/>
          <p:nvPr/>
        </p:nvSpPr>
        <p:spPr>
          <a:xfrm>
            <a:off x="8174637" y="8011190"/>
            <a:ext cx="805815" cy="169277"/>
          </a:xfrm>
          <a:prstGeom prst="rect">
            <a:avLst/>
          </a:prstGeom>
        </p:spPr>
        <p:txBody>
          <a:bodyPr vert="horz" wrap="square" lIns="0" tIns="19050" rIns="0" bIns="0" rtlCol="0">
            <a:spAutoFit/>
          </a:bodyPr>
          <a:lstStyle/>
          <a:p>
            <a:pPr marL="19050">
              <a:spcBef>
                <a:spcPts val="150"/>
              </a:spcBef>
            </a:pPr>
            <a:r>
              <a:rPr sz="975" spc="-8" dirty="0">
                <a:solidFill>
                  <a:srgbClr val="333333"/>
                </a:solidFill>
                <a:latin typeface="Arial MT"/>
                <a:cs typeface="Arial MT"/>
              </a:rPr>
              <a:t>9</a:t>
            </a:r>
            <a:r>
              <a:rPr sz="975" spc="-15" dirty="0">
                <a:solidFill>
                  <a:srgbClr val="333333"/>
                </a:solidFill>
                <a:latin typeface="Arial MT"/>
                <a:cs typeface="Arial MT"/>
              </a:rPr>
              <a:t>.</a:t>
            </a:r>
            <a:r>
              <a:rPr sz="975" spc="-68" dirty="0">
                <a:solidFill>
                  <a:srgbClr val="333333"/>
                </a:solidFill>
                <a:latin typeface="Arial MT"/>
                <a:cs typeface="Arial MT"/>
              </a:rPr>
              <a:t> </a:t>
            </a:r>
            <a:r>
              <a:rPr sz="975" spc="-38" dirty="0">
                <a:solidFill>
                  <a:srgbClr val="333333"/>
                </a:solidFill>
                <a:latin typeface="Arial MT"/>
                <a:cs typeface="Arial MT"/>
              </a:rPr>
              <a:t>KEK</a:t>
            </a:r>
            <a:r>
              <a:rPr sz="975" spc="-45" dirty="0">
                <a:solidFill>
                  <a:srgbClr val="333333"/>
                </a:solidFill>
                <a:latin typeface="Arial MT"/>
                <a:cs typeface="Arial MT"/>
              </a:rPr>
              <a:t> </a:t>
            </a:r>
            <a:r>
              <a:rPr sz="975" spc="-38" dirty="0">
                <a:solidFill>
                  <a:srgbClr val="333333"/>
                </a:solidFill>
                <a:latin typeface="Arial MT"/>
                <a:cs typeface="Arial MT"/>
              </a:rPr>
              <a:t>K</a:t>
            </a:r>
            <a:r>
              <a:rPr sz="975" spc="-8" dirty="0">
                <a:solidFill>
                  <a:srgbClr val="333333"/>
                </a:solidFill>
                <a:latin typeface="Arial MT"/>
                <a:cs typeface="Arial MT"/>
              </a:rPr>
              <a:t>enda</a:t>
            </a:r>
            <a:r>
              <a:rPr sz="975" spc="-15" dirty="0">
                <a:solidFill>
                  <a:srgbClr val="333333"/>
                </a:solidFill>
                <a:latin typeface="Arial MT"/>
                <a:cs typeface="Arial MT"/>
              </a:rPr>
              <a:t>l</a:t>
            </a:r>
            <a:endParaRPr sz="975">
              <a:latin typeface="Arial MT"/>
              <a:cs typeface="Arial MT"/>
            </a:endParaRPr>
          </a:p>
        </p:txBody>
      </p:sp>
      <p:sp>
        <p:nvSpPr>
          <p:cNvPr id="92" name="object 92"/>
          <p:cNvSpPr txBox="1"/>
          <p:nvPr/>
        </p:nvSpPr>
        <p:spPr>
          <a:xfrm>
            <a:off x="6367283" y="8227003"/>
            <a:ext cx="3711893" cy="332270"/>
          </a:xfrm>
          <a:prstGeom prst="rect">
            <a:avLst/>
          </a:prstGeom>
        </p:spPr>
        <p:txBody>
          <a:bodyPr vert="horz" wrap="square" lIns="0" tIns="19050" rIns="0" bIns="0" rtlCol="0">
            <a:spAutoFit/>
          </a:bodyPr>
          <a:lstStyle/>
          <a:p>
            <a:pPr marL="75248">
              <a:spcBef>
                <a:spcPts val="150"/>
              </a:spcBef>
              <a:tabLst>
                <a:tab pos="1738313" algn="l"/>
              </a:tabLst>
            </a:pPr>
            <a:r>
              <a:rPr sz="1463" spc="-56" baseline="4273" dirty="0">
                <a:latin typeface="Arial MT"/>
                <a:cs typeface="Arial MT"/>
              </a:rPr>
              <a:t>B</a:t>
            </a:r>
            <a:r>
              <a:rPr sz="1463" spc="-11" baseline="4273" dirty="0">
                <a:latin typeface="Arial MT"/>
                <a:cs typeface="Arial MT"/>
              </a:rPr>
              <a:t>ogo</a:t>
            </a:r>
            <a:r>
              <a:rPr sz="1463" spc="-33" baseline="4273" dirty="0">
                <a:latin typeface="Arial MT"/>
                <a:cs typeface="Arial MT"/>
              </a:rPr>
              <a:t>r,</a:t>
            </a:r>
            <a:r>
              <a:rPr sz="1463" spc="-100" baseline="4273" dirty="0">
                <a:latin typeface="Arial MT"/>
                <a:cs typeface="Arial MT"/>
              </a:rPr>
              <a:t> </a:t>
            </a:r>
            <a:r>
              <a:rPr sz="1463" spc="-45" baseline="4273" dirty="0">
                <a:latin typeface="Arial MT"/>
                <a:cs typeface="Arial MT"/>
              </a:rPr>
              <a:t>J</a:t>
            </a:r>
            <a:r>
              <a:rPr sz="1463" spc="-23" baseline="4273" dirty="0">
                <a:latin typeface="Arial MT"/>
                <a:cs typeface="Arial MT"/>
              </a:rPr>
              <a:t>aw</a:t>
            </a:r>
            <a:r>
              <a:rPr sz="1463" spc="-45" baseline="4273" dirty="0">
                <a:latin typeface="Arial MT"/>
                <a:cs typeface="Arial MT"/>
              </a:rPr>
              <a:t>a</a:t>
            </a:r>
            <a:r>
              <a:rPr sz="1463" spc="-33" baseline="4273" dirty="0">
                <a:latin typeface="Arial MT"/>
                <a:cs typeface="Arial MT"/>
              </a:rPr>
              <a:t> </a:t>
            </a:r>
            <a:r>
              <a:rPr sz="1463" spc="-56" baseline="4273" dirty="0">
                <a:latin typeface="Arial MT"/>
                <a:cs typeface="Arial MT"/>
              </a:rPr>
              <a:t>B</a:t>
            </a:r>
            <a:r>
              <a:rPr sz="1463" spc="-11" baseline="4273" dirty="0">
                <a:latin typeface="Arial MT"/>
                <a:cs typeface="Arial MT"/>
              </a:rPr>
              <a:t>a</a:t>
            </a:r>
            <a:r>
              <a:rPr sz="1463" spc="-33" baseline="4273" dirty="0">
                <a:latin typeface="Arial MT"/>
                <a:cs typeface="Arial MT"/>
              </a:rPr>
              <a:t>r</a:t>
            </a:r>
            <a:r>
              <a:rPr sz="1463" spc="-11" baseline="4273" dirty="0">
                <a:latin typeface="Arial MT"/>
                <a:cs typeface="Arial MT"/>
              </a:rPr>
              <a:t>a</a:t>
            </a:r>
            <a:r>
              <a:rPr sz="1463" spc="-23" baseline="4273" dirty="0">
                <a:latin typeface="Arial MT"/>
                <a:cs typeface="Arial MT"/>
              </a:rPr>
              <a:t>t</a:t>
            </a:r>
            <a:r>
              <a:rPr sz="1463" baseline="4273" dirty="0">
                <a:latin typeface="Arial MT"/>
                <a:cs typeface="Arial MT"/>
              </a:rPr>
              <a:t>	</a:t>
            </a:r>
            <a:r>
              <a:rPr sz="975" spc="-38" dirty="0">
                <a:latin typeface="Arial MT"/>
                <a:cs typeface="Arial MT"/>
              </a:rPr>
              <a:t>K</a:t>
            </a:r>
            <a:r>
              <a:rPr sz="975" spc="-8" dirty="0">
                <a:latin typeface="Arial MT"/>
                <a:cs typeface="Arial MT"/>
              </a:rPr>
              <a:t>ab</a:t>
            </a:r>
            <a:r>
              <a:rPr sz="975" spc="-15" dirty="0">
                <a:latin typeface="Arial MT"/>
                <a:cs typeface="Arial MT"/>
              </a:rPr>
              <a:t>.</a:t>
            </a:r>
            <a:r>
              <a:rPr sz="975" spc="-68" dirty="0">
                <a:latin typeface="Arial MT"/>
                <a:cs typeface="Arial MT"/>
              </a:rPr>
              <a:t> </a:t>
            </a:r>
            <a:r>
              <a:rPr sz="975" spc="-38" dirty="0">
                <a:latin typeface="Arial MT"/>
                <a:cs typeface="Arial MT"/>
              </a:rPr>
              <a:t>K</a:t>
            </a:r>
            <a:r>
              <a:rPr sz="975" spc="-8" dirty="0">
                <a:latin typeface="Arial MT"/>
                <a:cs typeface="Arial MT"/>
              </a:rPr>
              <a:t>enda</a:t>
            </a:r>
            <a:r>
              <a:rPr sz="975" spc="15" dirty="0">
                <a:latin typeface="Arial MT"/>
                <a:cs typeface="Arial MT"/>
              </a:rPr>
              <a:t>l</a:t>
            </a:r>
            <a:r>
              <a:rPr sz="975" spc="-15" dirty="0">
                <a:latin typeface="Arial MT"/>
                <a:cs typeface="Arial MT"/>
              </a:rPr>
              <a:t>,</a:t>
            </a:r>
            <a:r>
              <a:rPr sz="975" spc="-68" dirty="0">
                <a:latin typeface="Arial MT"/>
                <a:cs typeface="Arial MT"/>
              </a:rPr>
              <a:t> </a:t>
            </a:r>
            <a:r>
              <a:rPr sz="975" spc="-30" dirty="0">
                <a:latin typeface="Arial MT"/>
                <a:cs typeface="Arial MT"/>
              </a:rPr>
              <a:t>J</a:t>
            </a:r>
            <a:r>
              <a:rPr sz="975" spc="-15" dirty="0">
                <a:latin typeface="Arial MT"/>
                <a:cs typeface="Arial MT"/>
              </a:rPr>
              <a:t>aw</a:t>
            </a:r>
            <a:r>
              <a:rPr sz="975" spc="-30" dirty="0">
                <a:latin typeface="Arial MT"/>
                <a:cs typeface="Arial MT"/>
              </a:rPr>
              <a:t>a</a:t>
            </a:r>
            <a:r>
              <a:rPr sz="975" spc="-23" dirty="0">
                <a:latin typeface="Arial MT"/>
                <a:cs typeface="Arial MT"/>
              </a:rPr>
              <a:t> </a:t>
            </a:r>
            <a:r>
              <a:rPr sz="975" spc="-143" dirty="0">
                <a:latin typeface="Arial MT"/>
                <a:cs typeface="Arial MT"/>
              </a:rPr>
              <a:t>T</a:t>
            </a:r>
            <a:r>
              <a:rPr sz="975" spc="-8" dirty="0">
                <a:latin typeface="Arial MT"/>
                <a:cs typeface="Arial MT"/>
              </a:rPr>
              <a:t>enga</a:t>
            </a:r>
            <a:r>
              <a:rPr sz="975" spc="-30" dirty="0">
                <a:latin typeface="Arial MT"/>
                <a:cs typeface="Arial MT"/>
              </a:rPr>
              <a:t>h</a:t>
            </a:r>
            <a:endParaRPr sz="975">
              <a:latin typeface="Arial MT"/>
              <a:cs typeface="Arial MT"/>
            </a:endParaRPr>
          </a:p>
          <a:p>
            <a:pPr marL="76200">
              <a:spcBef>
                <a:spcPts val="60"/>
              </a:spcBef>
            </a:pPr>
            <a:r>
              <a:rPr sz="1463" spc="-45" baseline="8547" dirty="0">
                <a:latin typeface="Arial MT"/>
                <a:cs typeface="Arial MT"/>
              </a:rPr>
              <a:t>(PP</a:t>
            </a:r>
            <a:r>
              <a:rPr sz="1463" spc="-66" baseline="8547" dirty="0">
                <a:latin typeface="Arial MT"/>
                <a:cs typeface="Arial MT"/>
              </a:rPr>
              <a:t> </a:t>
            </a:r>
            <a:r>
              <a:rPr sz="1463" spc="-23" baseline="8547" dirty="0">
                <a:latin typeface="Arial MT"/>
                <a:cs typeface="Arial MT"/>
              </a:rPr>
              <a:t>No.</a:t>
            </a:r>
            <a:r>
              <a:rPr sz="1463" spc="-100" baseline="8547" dirty="0">
                <a:latin typeface="Arial MT"/>
                <a:cs typeface="Arial MT"/>
              </a:rPr>
              <a:t> </a:t>
            </a:r>
            <a:r>
              <a:rPr sz="1463" spc="-33" baseline="8547" dirty="0">
                <a:latin typeface="Arial MT"/>
                <a:cs typeface="Arial MT"/>
              </a:rPr>
              <a:t>69/2021</a:t>
            </a:r>
            <a:r>
              <a:rPr sz="1463" spc="-11" baseline="8547" dirty="0">
                <a:latin typeface="Arial MT"/>
                <a:cs typeface="Arial MT"/>
              </a:rPr>
              <a:t> </a:t>
            </a:r>
            <a:r>
              <a:rPr sz="1463" spc="-33" baseline="8547" dirty="0">
                <a:latin typeface="Arial MT"/>
                <a:cs typeface="Arial MT"/>
              </a:rPr>
              <a:t>-</a:t>
            </a:r>
            <a:r>
              <a:rPr sz="1463" spc="-66" baseline="8547" dirty="0">
                <a:latin typeface="Arial MT"/>
                <a:cs typeface="Arial MT"/>
              </a:rPr>
              <a:t> </a:t>
            </a:r>
            <a:r>
              <a:rPr sz="1463" spc="-23" baseline="8547" dirty="0">
                <a:latin typeface="Arial MT"/>
                <a:cs typeface="Arial MT"/>
              </a:rPr>
              <a:t>Juni</a:t>
            </a:r>
            <a:r>
              <a:rPr sz="1463" spc="-11" baseline="8547" dirty="0">
                <a:latin typeface="Arial MT"/>
                <a:cs typeface="Arial MT"/>
              </a:rPr>
              <a:t> </a:t>
            </a:r>
            <a:r>
              <a:rPr sz="1463" spc="-23" baseline="8547" dirty="0">
                <a:latin typeface="Arial MT"/>
                <a:cs typeface="Arial MT"/>
              </a:rPr>
              <a:t>2021)</a:t>
            </a:r>
            <a:r>
              <a:rPr sz="1463" spc="1058" baseline="8547" dirty="0">
                <a:latin typeface="Arial MT"/>
                <a:cs typeface="Arial MT"/>
              </a:rPr>
              <a:t> </a:t>
            </a:r>
            <a:r>
              <a:rPr sz="975" spc="-30" dirty="0">
                <a:latin typeface="Arial MT"/>
                <a:cs typeface="Arial MT"/>
              </a:rPr>
              <a:t>(PP</a:t>
            </a:r>
            <a:r>
              <a:rPr sz="975" spc="-38" dirty="0">
                <a:latin typeface="Arial MT"/>
                <a:cs typeface="Arial MT"/>
              </a:rPr>
              <a:t> </a:t>
            </a:r>
            <a:r>
              <a:rPr sz="975" spc="-15" dirty="0">
                <a:latin typeface="Arial MT"/>
                <a:cs typeface="Arial MT"/>
              </a:rPr>
              <a:t>No.</a:t>
            </a:r>
            <a:r>
              <a:rPr sz="975" spc="-68" dirty="0">
                <a:latin typeface="Arial MT"/>
                <a:cs typeface="Arial MT"/>
              </a:rPr>
              <a:t> </a:t>
            </a:r>
            <a:r>
              <a:rPr sz="975" spc="-23" dirty="0">
                <a:latin typeface="Arial MT"/>
                <a:cs typeface="Arial MT"/>
              </a:rPr>
              <a:t>85/2019</a:t>
            </a:r>
            <a:r>
              <a:rPr sz="975" dirty="0">
                <a:latin typeface="Arial MT"/>
                <a:cs typeface="Arial MT"/>
              </a:rPr>
              <a:t> </a:t>
            </a:r>
            <a:r>
              <a:rPr sz="975" spc="-23" dirty="0">
                <a:latin typeface="Arial MT"/>
                <a:cs typeface="Arial MT"/>
              </a:rPr>
              <a:t>-</a:t>
            </a:r>
            <a:r>
              <a:rPr sz="975" spc="-45" dirty="0">
                <a:latin typeface="Arial MT"/>
                <a:cs typeface="Arial MT"/>
              </a:rPr>
              <a:t> </a:t>
            </a:r>
            <a:r>
              <a:rPr sz="975" dirty="0">
                <a:latin typeface="Arial MT"/>
                <a:cs typeface="Arial MT"/>
              </a:rPr>
              <a:t>Desember</a:t>
            </a:r>
            <a:r>
              <a:rPr sz="975" spc="-30" dirty="0">
                <a:latin typeface="Arial MT"/>
                <a:cs typeface="Arial MT"/>
              </a:rPr>
              <a:t> </a:t>
            </a:r>
            <a:r>
              <a:rPr sz="975" spc="-15" dirty="0">
                <a:latin typeface="Arial MT"/>
                <a:cs typeface="Arial MT"/>
              </a:rPr>
              <a:t>2019)</a:t>
            </a:r>
            <a:endParaRPr sz="975">
              <a:latin typeface="Arial MT"/>
              <a:cs typeface="Arial MT"/>
            </a:endParaRPr>
          </a:p>
        </p:txBody>
      </p:sp>
      <p:sp>
        <p:nvSpPr>
          <p:cNvPr id="93" name="object 93"/>
          <p:cNvSpPr txBox="1"/>
          <p:nvPr/>
        </p:nvSpPr>
        <p:spPr>
          <a:xfrm>
            <a:off x="286038" y="2931302"/>
            <a:ext cx="2129790" cy="769441"/>
          </a:xfrm>
          <a:prstGeom prst="rect">
            <a:avLst/>
          </a:prstGeom>
        </p:spPr>
        <p:txBody>
          <a:bodyPr vert="horz" wrap="square" lIns="0" tIns="19050" rIns="0" bIns="0" rtlCol="0">
            <a:spAutoFit/>
          </a:bodyPr>
          <a:lstStyle/>
          <a:p>
            <a:pPr marL="19050">
              <a:spcBef>
                <a:spcPts val="150"/>
              </a:spcBef>
            </a:pPr>
            <a:r>
              <a:rPr sz="975" spc="-23" dirty="0">
                <a:latin typeface="Arial MT"/>
                <a:cs typeface="Arial MT"/>
              </a:rPr>
              <a:t>-</a:t>
            </a:r>
            <a:r>
              <a:rPr sz="975" spc="-45" dirty="0">
                <a:latin typeface="Arial MT"/>
                <a:cs typeface="Arial MT"/>
              </a:rPr>
              <a:t> 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38" dirty="0">
                <a:latin typeface="Arial MT"/>
                <a:cs typeface="Arial MT"/>
              </a:rPr>
              <a:t>E</a:t>
            </a:r>
            <a:r>
              <a:rPr sz="975" spc="-8" dirty="0">
                <a:latin typeface="Arial MT"/>
                <a:cs typeface="Arial MT"/>
              </a:rPr>
              <a:t>ne</a:t>
            </a:r>
            <a:r>
              <a:rPr sz="975" spc="-23" dirty="0">
                <a:latin typeface="Arial MT"/>
                <a:cs typeface="Arial MT"/>
              </a:rPr>
              <a:t>r</a:t>
            </a:r>
            <a:r>
              <a:rPr sz="975" spc="-8" dirty="0">
                <a:latin typeface="Arial MT"/>
                <a:cs typeface="Arial MT"/>
              </a:rPr>
              <a:t>g</a:t>
            </a:r>
            <a:r>
              <a:rPr sz="975" spc="-15" dirty="0">
                <a:latin typeface="Arial MT"/>
                <a:cs typeface="Arial MT"/>
              </a:rPr>
              <a:t>i</a:t>
            </a:r>
            <a:endParaRPr sz="975">
              <a:latin typeface="Arial MT"/>
              <a:cs typeface="Arial MT"/>
            </a:endParaRPr>
          </a:p>
          <a:p>
            <a:pPr marL="19050">
              <a:spcBef>
                <a:spcPts val="8"/>
              </a:spcBef>
            </a:pPr>
            <a:r>
              <a:rPr sz="975" spc="-23" dirty="0">
                <a:latin typeface="Arial MT"/>
                <a:cs typeface="Arial MT"/>
              </a:rPr>
              <a:t>-</a:t>
            </a:r>
            <a:r>
              <a:rPr sz="975" spc="-45" dirty="0">
                <a:latin typeface="Arial MT"/>
                <a:cs typeface="Arial MT"/>
              </a:rPr>
              <a:t> 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38" dirty="0">
                <a:latin typeface="Arial MT"/>
                <a:cs typeface="Arial MT"/>
              </a:rPr>
              <a:t>P</a:t>
            </a:r>
            <a:r>
              <a:rPr sz="975" spc="-8" dirty="0">
                <a:latin typeface="Arial MT"/>
                <a:cs typeface="Arial MT"/>
              </a:rPr>
              <a:t>e</a:t>
            </a:r>
            <a:r>
              <a:rPr sz="975" spc="-45" dirty="0">
                <a:latin typeface="Arial MT"/>
                <a:cs typeface="Arial MT"/>
              </a:rPr>
              <a:t>t</a:t>
            </a:r>
            <a:r>
              <a:rPr sz="975" spc="-23" dirty="0">
                <a:latin typeface="Arial MT"/>
                <a:cs typeface="Arial MT"/>
              </a:rPr>
              <a:t>r</a:t>
            </a:r>
            <a:r>
              <a:rPr sz="975" spc="-8" dirty="0">
                <a:latin typeface="Arial MT"/>
                <a:cs typeface="Arial MT"/>
              </a:rPr>
              <a:t>o</a:t>
            </a:r>
            <a:r>
              <a:rPr sz="975" spc="-30" dirty="0">
                <a:latin typeface="Arial MT"/>
                <a:cs typeface="Arial MT"/>
              </a:rPr>
              <a:t>k</a:t>
            </a:r>
            <a:r>
              <a:rPr sz="975" spc="8" dirty="0">
                <a:latin typeface="Arial MT"/>
                <a:cs typeface="Arial MT"/>
              </a:rPr>
              <a:t>i</a:t>
            </a:r>
            <a:r>
              <a:rPr sz="975" spc="30" dirty="0">
                <a:latin typeface="Arial MT"/>
                <a:cs typeface="Arial MT"/>
              </a:rPr>
              <a:t>m</a:t>
            </a:r>
            <a:r>
              <a:rPr sz="975" spc="8" dirty="0">
                <a:latin typeface="Arial MT"/>
                <a:cs typeface="Arial MT"/>
              </a:rPr>
              <a:t>i</a:t>
            </a:r>
            <a:r>
              <a:rPr sz="975" spc="-30" dirty="0">
                <a:latin typeface="Arial MT"/>
                <a:cs typeface="Arial MT"/>
              </a:rPr>
              <a:t>a</a:t>
            </a:r>
            <a:r>
              <a:rPr sz="975" spc="-23" dirty="0">
                <a:latin typeface="Arial MT"/>
                <a:cs typeface="Arial MT"/>
              </a:rPr>
              <a:t> </a:t>
            </a:r>
            <a:r>
              <a:rPr sz="975" spc="-8" dirty="0">
                <a:latin typeface="Arial MT"/>
                <a:cs typeface="Arial MT"/>
              </a:rPr>
              <a:t>da</a:t>
            </a:r>
            <a:r>
              <a:rPr sz="975" spc="-30" dirty="0">
                <a:latin typeface="Arial MT"/>
                <a:cs typeface="Arial MT"/>
              </a:rPr>
              <a:t>n</a:t>
            </a:r>
            <a:r>
              <a:rPr sz="975" spc="-23" dirty="0">
                <a:latin typeface="Arial MT"/>
                <a:cs typeface="Arial MT"/>
              </a:rPr>
              <a:t> </a:t>
            </a:r>
            <a:r>
              <a:rPr sz="975" spc="-38" dirty="0">
                <a:latin typeface="Arial MT"/>
                <a:cs typeface="Arial MT"/>
              </a:rPr>
              <a:t>K</a:t>
            </a:r>
            <a:r>
              <a:rPr sz="975" spc="8" dirty="0">
                <a:latin typeface="Arial MT"/>
                <a:cs typeface="Arial MT"/>
              </a:rPr>
              <a:t>i</a:t>
            </a:r>
            <a:r>
              <a:rPr sz="975" spc="30" dirty="0">
                <a:latin typeface="Arial MT"/>
                <a:cs typeface="Arial MT"/>
              </a:rPr>
              <a:t>m</a:t>
            </a:r>
            <a:r>
              <a:rPr sz="975" spc="8" dirty="0">
                <a:latin typeface="Arial MT"/>
                <a:cs typeface="Arial MT"/>
              </a:rPr>
              <a:t>i</a:t>
            </a:r>
            <a:r>
              <a:rPr sz="975" spc="-30" dirty="0">
                <a:latin typeface="Arial MT"/>
                <a:cs typeface="Arial MT"/>
              </a:rPr>
              <a:t>a</a:t>
            </a:r>
            <a:r>
              <a:rPr sz="975" spc="-23" dirty="0">
                <a:latin typeface="Arial MT"/>
                <a:cs typeface="Arial MT"/>
              </a:rPr>
              <a:t> </a:t>
            </a:r>
            <a:r>
              <a:rPr sz="975" spc="-8" dirty="0">
                <a:latin typeface="Arial MT"/>
                <a:cs typeface="Arial MT"/>
              </a:rPr>
              <a:t>Lainn</a:t>
            </a:r>
            <a:r>
              <a:rPr sz="975" spc="-113" dirty="0">
                <a:latin typeface="Arial MT"/>
                <a:cs typeface="Arial MT"/>
              </a:rPr>
              <a:t>y</a:t>
            </a:r>
            <a:r>
              <a:rPr sz="975" spc="-30" dirty="0">
                <a:latin typeface="Arial MT"/>
                <a:cs typeface="Arial MT"/>
              </a:rPr>
              <a:t>a</a:t>
            </a:r>
            <a:endParaRPr sz="975">
              <a:latin typeface="Arial MT"/>
              <a:cs typeface="Arial MT"/>
            </a:endParaRPr>
          </a:p>
          <a:p>
            <a:pPr marL="19050">
              <a:spcBef>
                <a:spcPts val="8"/>
              </a:spcBef>
            </a:pPr>
            <a:r>
              <a:rPr sz="975" spc="-23" dirty="0">
                <a:latin typeface="Arial MT"/>
                <a:cs typeface="Arial MT"/>
              </a:rPr>
              <a:t>-</a:t>
            </a:r>
            <a:r>
              <a:rPr sz="975" spc="-45" dirty="0">
                <a:latin typeface="Arial MT"/>
                <a:cs typeface="Arial MT"/>
              </a:rPr>
              <a:t> 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38" dirty="0">
                <a:latin typeface="Arial MT"/>
                <a:cs typeface="Arial MT"/>
              </a:rPr>
              <a:t>P</a:t>
            </a:r>
            <a:r>
              <a:rPr sz="975" spc="-8" dirty="0">
                <a:latin typeface="Arial MT"/>
                <a:cs typeface="Arial MT"/>
              </a:rPr>
              <a:t>engolaha</a:t>
            </a:r>
            <a:r>
              <a:rPr sz="975" spc="-30" dirty="0">
                <a:latin typeface="Arial MT"/>
                <a:cs typeface="Arial MT"/>
              </a:rPr>
              <a:t>n</a:t>
            </a:r>
            <a:r>
              <a:rPr sz="975" spc="-23" dirty="0">
                <a:latin typeface="Arial MT"/>
                <a:cs typeface="Arial MT"/>
              </a:rPr>
              <a:t> </a:t>
            </a:r>
            <a:r>
              <a:rPr sz="975" spc="-38" dirty="0">
                <a:latin typeface="Arial MT"/>
                <a:cs typeface="Arial MT"/>
              </a:rPr>
              <a:t>K</a:t>
            </a:r>
            <a:r>
              <a:rPr sz="975" spc="-8" dirty="0">
                <a:latin typeface="Arial MT"/>
                <a:cs typeface="Arial MT"/>
              </a:rPr>
              <a:t>elap</a:t>
            </a:r>
            <a:r>
              <a:rPr sz="975" spc="-30" dirty="0">
                <a:latin typeface="Arial MT"/>
                <a:cs typeface="Arial MT"/>
              </a:rPr>
              <a:t>a</a:t>
            </a:r>
            <a:r>
              <a:rPr sz="975" spc="-23" dirty="0">
                <a:latin typeface="Arial MT"/>
                <a:cs typeface="Arial MT"/>
              </a:rPr>
              <a:t> </a:t>
            </a:r>
            <a:r>
              <a:rPr sz="975" spc="-38" dirty="0">
                <a:latin typeface="Arial MT"/>
                <a:cs typeface="Arial MT"/>
              </a:rPr>
              <a:t>S</a:t>
            </a:r>
            <a:r>
              <a:rPr sz="975" spc="-8" dirty="0">
                <a:latin typeface="Arial MT"/>
                <a:cs typeface="Arial MT"/>
              </a:rPr>
              <a:t>awi</a:t>
            </a:r>
            <a:r>
              <a:rPr sz="975" spc="-15" dirty="0">
                <a:latin typeface="Arial MT"/>
                <a:cs typeface="Arial MT"/>
              </a:rPr>
              <a:t>t</a:t>
            </a:r>
            <a:endParaRPr sz="975">
              <a:latin typeface="Arial MT"/>
              <a:cs typeface="Arial MT"/>
            </a:endParaRPr>
          </a:p>
          <a:p>
            <a:pPr marL="86678" indent="-68580">
              <a:spcBef>
                <a:spcPts val="8"/>
              </a:spcBef>
              <a:buChar char="-"/>
              <a:tabLst>
                <a:tab pos="87629" algn="l"/>
              </a:tabLst>
            </a:pPr>
            <a:r>
              <a:rPr sz="975" spc="-15" dirty="0">
                <a:latin typeface="Arial MT"/>
                <a:cs typeface="Arial MT"/>
              </a:rPr>
              <a:t>Industri</a:t>
            </a:r>
            <a:r>
              <a:rPr sz="975" spc="-45" dirty="0">
                <a:latin typeface="Arial MT"/>
                <a:cs typeface="Arial MT"/>
              </a:rPr>
              <a:t> </a:t>
            </a:r>
            <a:r>
              <a:rPr sz="975" spc="-15" dirty="0">
                <a:latin typeface="Arial MT"/>
                <a:cs typeface="Arial MT"/>
              </a:rPr>
              <a:t>Pengolahan</a:t>
            </a:r>
            <a:r>
              <a:rPr sz="975" spc="-45" dirty="0">
                <a:latin typeface="Arial MT"/>
                <a:cs typeface="Arial MT"/>
              </a:rPr>
              <a:t> Kayu</a:t>
            </a:r>
            <a:endParaRPr sz="975">
              <a:latin typeface="Arial MT"/>
              <a:cs typeface="Arial MT"/>
            </a:endParaRPr>
          </a:p>
          <a:p>
            <a:pPr marL="86678" indent="-68580">
              <a:spcBef>
                <a:spcPts val="23"/>
              </a:spcBef>
              <a:buChar char="-"/>
              <a:tabLst>
                <a:tab pos="87629" algn="l"/>
              </a:tabLst>
            </a:pPr>
            <a:r>
              <a:rPr sz="975" spc="-8" dirty="0">
                <a:latin typeface="Arial MT"/>
                <a:cs typeface="Arial MT"/>
              </a:rPr>
              <a:t>Logistik</a:t>
            </a:r>
            <a:endParaRPr sz="975">
              <a:latin typeface="Arial MT"/>
              <a:cs typeface="Arial MT"/>
            </a:endParaRPr>
          </a:p>
        </p:txBody>
      </p:sp>
      <p:pic>
        <p:nvPicPr>
          <p:cNvPr id="94" name="object 94"/>
          <p:cNvPicPr/>
          <p:nvPr/>
        </p:nvPicPr>
        <p:blipFill>
          <a:blip r:embed="rId7" cstate="print"/>
          <a:stretch>
            <a:fillRect/>
          </a:stretch>
        </p:blipFill>
        <p:spPr>
          <a:xfrm>
            <a:off x="1879523" y="3928424"/>
            <a:ext cx="188288" cy="187538"/>
          </a:xfrm>
          <a:prstGeom prst="rect">
            <a:avLst/>
          </a:prstGeom>
        </p:spPr>
      </p:pic>
      <p:pic>
        <p:nvPicPr>
          <p:cNvPr id="95" name="object 95"/>
          <p:cNvPicPr/>
          <p:nvPr/>
        </p:nvPicPr>
        <p:blipFill>
          <a:blip r:embed="rId8" cstate="print"/>
          <a:stretch>
            <a:fillRect/>
          </a:stretch>
        </p:blipFill>
        <p:spPr>
          <a:xfrm>
            <a:off x="1946107" y="5594397"/>
            <a:ext cx="188288" cy="187452"/>
          </a:xfrm>
          <a:prstGeom prst="rect">
            <a:avLst/>
          </a:prstGeom>
        </p:spPr>
      </p:pic>
      <p:pic>
        <p:nvPicPr>
          <p:cNvPr id="96" name="object 96"/>
          <p:cNvPicPr/>
          <p:nvPr/>
        </p:nvPicPr>
        <p:blipFill>
          <a:blip r:embed="rId9" cstate="print"/>
          <a:stretch>
            <a:fillRect/>
          </a:stretch>
        </p:blipFill>
        <p:spPr>
          <a:xfrm>
            <a:off x="1684406" y="8011391"/>
            <a:ext cx="188288" cy="187538"/>
          </a:xfrm>
          <a:prstGeom prst="rect">
            <a:avLst/>
          </a:prstGeom>
        </p:spPr>
      </p:pic>
      <p:pic>
        <p:nvPicPr>
          <p:cNvPr id="97" name="object 97"/>
          <p:cNvPicPr/>
          <p:nvPr/>
        </p:nvPicPr>
        <p:blipFill>
          <a:blip r:embed="rId10" cstate="print"/>
          <a:stretch>
            <a:fillRect/>
          </a:stretch>
        </p:blipFill>
        <p:spPr>
          <a:xfrm>
            <a:off x="9622434" y="8010180"/>
            <a:ext cx="188613" cy="187452"/>
          </a:xfrm>
          <a:prstGeom prst="rect">
            <a:avLst/>
          </a:prstGeom>
        </p:spPr>
      </p:pic>
      <p:pic>
        <p:nvPicPr>
          <p:cNvPr id="98" name="object 98"/>
          <p:cNvPicPr/>
          <p:nvPr/>
        </p:nvPicPr>
        <p:blipFill>
          <a:blip r:embed="rId11" cstate="print"/>
          <a:stretch>
            <a:fillRect/>
          </a:stretch>
        </p:blipFill>
        <p:spPr>
          <a:xfrm>
            <a:off x="13572749" y="7991245"/>
            <a:ext cx="188613" cy="187538"/>
          </a:xfrm>
          <a:prstGeom prst="rect">
            <a:avLst/>
          </a:prstGeom>
        </p:spPr>
      </p:pic>
      <p:pic>
        <p:nvPicPr>
          <p:cNvPr id="99" name="object 99"/>
          <p:cNvPicPr/>
          <p:nvPr/>
        </p:nvPicPr>
        <p:blipFill>
          <a:blip r:embed="rId12" cstate="print"/>
          <a:stretch>
            <a:fillRect/>
          </a:stretch>
        </p:blipFill>
        <p:spPr>
          <a:xfrm>
            <a:off x="13562994" y="4772391"/>
            <a:ext cx="188613" cy="187452"/>
          </a:xfrm>
          <a:prstGeom prst="rect">
            <a:avLst/>
          </a:prstGeom>
        </p:spPr>
      </p:pic>
      <p:pic>
        <p:nvPicPr>
          <p:cNvPr id="100" name="object 100"/>
          <p:cNvPicPr/>
          <p:nvPr/>
        </p:nvPicPr>
        <p:blipFill>
          <a:blip r:embed="rId13" cstate="print"/>
          <a:stretch>
            <a:fillRect/>
          </a:stretch>
        </p:blipFill>
        <p:spPr>
          <a:xfrm>
            <a:off x="1608309" y="6820706"/>
            <a:ext cx="179670" cy="168776"/>
          </a:xfrm>
          <a:prstGeom prst="rect">
            <a:avLst/>
          </a:prstGeom>
        </p:spPr>
      </p:pic>
      <p:pic>
        <p:nvPicPr>
          <p:cNvPr id="101" name="object 101"/>
          <p:cNvPicPr/>
          <p:nvPr/>
        </p:nvPicPr>
        <p:blipFill>
          <a:blip r:embed="rId14" cstate="print"/>
          <a:stretch>
            <a:fillRect/>
          </a:stretch>
        </p:blipFill>
        <p:spPr>
          <a:xfrm>
            <a:off x="4024190" y="8005166"/>
            <a:ext cx="179670" cy="168863"/>
          </a:xfrm>
          <a:prstGeom prst="rect">
            <a:avLst/>
          </a:prstGeom>
        </p:spPr>
      </p:pic>
      <p:pic>
        <p:nvPicPr>
          <p:cNvPr id="102" name="object 102"/>
          <p:cNvPicPr/>
          <p:nvPr/>
        </p:nvPicPr>
        <p:blipFill>
          <a:blip r:embed="rId15" cstate="print"/>
          <a:stretch>
            <a:fillRect/>
          </a:stretch>
        </p:blipFill>
        <p:spPr>
          <a:xfrm>
            <a:off x="5982192" y="8021162"/>
            <a:ext cx="179589" cy="168776"/>
          </a:xfrm>
          <a:prstGeom prst="rect">
            <a:avLst/>
          </a:prstGeom>
        </p:spPr>
      </p:pic>
      <p:pic>
        <p:nvPicPr>
          <p:cNvPr id="103" name="object 103"/>
          <p:cNvPicPr/>
          <p:nvPr/>
        </p:nvPicPr>
        <p:blipFill>
          <a:blip r:embed="rId16" cstate="print"/>
          <a:stretch>
            <a:fillRect/>
          </a:stretch>
        </p:blipFill>
        <p:spPr>
          <a:xfrm>
            <a:off x="7681421" y="8012948"/>
            <a:ext cx="179670" cy="168863"/>
          </a:xfrm>
          <a:prstGeom prst="rect">
            <a:avLst/>
          </a:prstGeom>
        </p:spPr>
      </p:pic>
      <p:pic>
        <p:nvPicPr>
          <p:cNvPr id="104" name="object 104"/>
          <p:cNvPicPr/>
          <p:nvPr/>
        </p:nvPicPr>
        <p:blipFill>
          <a:blip r:embed="rId17" cstate="print"/>
          <a:stretch>
            <a:fillRect/>
          </a:stretch>
        </p:blipFill>
        <p:spPr>
          <a:xfrm>
            <a:off x="13580066" y="6391417"/>
            <a:ext cx="179670" cy="168863"/>
          </a:xfrm>
          <a:prstGeom prst="rect">
            <a:avLst/>
          </a:prstGeom>
        </p:spPr>
      </p:pic>
      <p:pic>
        <p:nvPicPr>
          <p:cNvPr id="105" name="object 105"/>
          <p:cNvPicPr/>
          <p:nvPr/>
        </p:nvPicPr>
        <p:blipFill>
          <a:blip r:embed="rId18" cstate="print"/>
          <a:stretch>
            <a:fillRect/>
          </a:stretch>
        </p:blipFill>
        <p:spPr>
          <a:xfrm>
            <a:off x="13571123" y="3476914"/>
            <a:ext cx="179670" cy="168776"/>
          </a:xfrm>
          <a:prstGeom prst="rect">
            <a:avLst/>
          </a:prstGeom>
        </p:spPr>
      </p:pic>
      <p:grpSp>
        <p:nvGrpSpPr>
          <p:cNvPr id="106" name="object 106"/>
          <p:cNvGrpSpPr/>
          <p:nvPr/>
        </p:nvGrpSpPr>
        <p:grpSpPr>
          <a:xfrm>
            <a:off x="6061867" y="1982396"/>
            <a:ext cx="1448753" cy="235268"/>
            <a:chOff x="4041244" y="1321597"/>
            <a:chExt cx="965835" cy="156845"/>
          </a:xfrm>
        </p:grpSpPr>
        <p:sp>
          <p:nvSpPr>
            <p:cNvPr id="107" name="object 107"/>
            <p:cNvSpPr/>
            <p:nvPr/>
          </p:nvSpPr>
          <p:spPr>
            <a:xfrm>
              <a:off x="4041244" y="1321597"/>
              <a:ext cx="965835" cy="156845"/>
            </a:xfrm>
            <a:custGeom>
              <a:avLst/>
              <a:gdLst/>
              <a:ahLst/>
              <a:cxnLst/>
              <a:rect l="l" t="t" r="r" b="b"/>
              <a:pathLst>
                <a:path w="965835" h="156844">
                  <a:moveTo>
                    <a:pt x="891632" y="0"/>
                  </a:moveTo>
                  <a:lnTo>
                    <a:pt x="73711" y="0"/>
                  </a:lnTo>
                  <a:lnTo>
                    <a:pt x="45067" y="6185"/>
                  </a:lnTo>
                  <a:lnTo>
                    <a:pt x="21632" y="23028"/>
                  </a:lnTo>
                  <a:lnTo>
                    <a:pt x="5808" y="47954"/>
                  </a:lnTo>
                  <a:lnTo>
                    <a:pt x="0" y="78393"/>
                  </a:lnTo>
                  <a:lnTo>
                    <a:pt x="5808" y="108856"/>
                  </a:lnTo>
                  <a:lnTo>
                    <a:pt x="21632" y="133780"/>
                  </a:lnTo>
                  <a:lnTo>
                    <a:pt x="45067" y="150609"/>
                  </a:lnTo>
                  <a:lnTo>
                    <a:pt x="73711" y="156786"/>
                  </a:lnTo>
                  <a:lnTo>
                    <a:pt x="891632" y="156786"/>
                  </a:lnTo>
                  <a:lnTo>
                    <a:pt x="920253" y="150600"/>
                  </a:lnTo>
                  <a:lnTo>
                    <a:pt x="943690" y="133758"/>
                  </a:lnTo>
                  <a:lnTo>
                    <a:pt x="959527" y="108832"/>
                  </a:lnTo>
                  <a:lnTo>
                    <a:pt x="965343" y="78393"/>
                  </a:lnTo>
                  <a:lnTo>
                    <a:pt x="959527" y="47954"/>
                  </a:lnTo>
                  <a:lnTo>
                    <a:pt x="943690" y="23028"/>
                  </a:lnTo>
                  <a:lnTo>
                    <a:pt x="920253" y="6185"/>
                  </a:lnTo>
                  <a:lnTo>
                    <a:pt x="891632" y="0"/>
                  </a:lnTo>
                  <a:close/>
                </a:path>
              </a:pathLst>
            </a:custGeom>
            <a:solidFill>
              <a:srgbClr val="F89D1A">
                <a:alpha val="71763"/>
              </a:srgbClr>
            </a:solidFill>
          </p:spPr>
          <p:txBody>
            <a:bodyPr wrap="square" lIns="0" tIns="0" rIns="0" bIns="0" rtlCol="0"/>
            <a:lstStyle/>
            <a:p>
              <a:endParaRPr sz="2700"/>
            </a:p>
          </p:txBody>
        </p:sp>
        <p:pic>
          <p:nvPicPr>
            <p:cNvPr id="108" name="object 108"/>
            <p:cNvPicPr/>
            <p:nvPr/>
          </p:nvPicPr>
          <p:blipFill>
            <a:blip r:embed="rId19" cstate="print"/>
            <a:stretch>
              <a:fillRect/>
            </a:stretch>
          </p:blipFill>
          <p:spPr>
            <a:xfrm>
              <a:off x="4826483" y="1351282"/>
              <a:ext cx="119834" cy="112517"/>
            </a:xfrm>
            <a:prstGeom prst="rect">
              <a:avLst/>
            </a:prstGeom>
          </p:spPr>
        </p:pic>
      </p:grpSp>
      <p:sp>
        <p:nvSpPr>
          <p:cNvPr id="109" name="object 109"/>
          <p:cNvSpPr txBox="1"/>
          <p:nvPr/>
        </p:nvSpPr>
        <p:spPr>
          <a:xfrm>
            <a:off x="6075173" y="2877348"/>
            <a:ext cx="880110" cy="169277"/>
          </a:xfrm>
          <a:prstGeom prst="rect">
            <a:avLst/>
          </a:prstGeom>
        </p:spPr>
        <p:txBody>
          <a:bodyPr vert="horz" wrap="square" lIns="0" tIns="19050" rIns="0" bIns="0" rtlCol="0">
            <a:spAutoFit/>
          </a:bodyPr>
          <a:lstStyle/>
          <a:p>
            <a:pPr marL="19050">
              <a:spcBef>
                <a:spcPts val="150"/>
              </a:spcBef>
            </a:pPr>
            <a:r>
              <a:rPr sz="975" spc="-23" dirty="0">
                <a:latin typeface="Arial MT"/>
                <a:cs typeface="Arial MT"/>
              </a:rPr>
              <a:t>-</a:t>
            </a:r>
            <a:r>
              <a:rPr sz="975" spc="-45" dirty="0">
                <a:latin typeface="Arial MT"/>
                <a:cs typeface="Arial MT"/>
              </a:rPr>
              <a:t> 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30" dirty="0">
                <a:latin typeface="Arial MT"/>
                <a:cs typeface="Arial MT"/>
              </a:rPr>
              <a:t>Kr</a:t>
            </a:r>
            <a:r>
              <a:rPr sz="975" spc="-8" dirty="0">
                <a:latin typeface="Arial MT"/>
                <a:cs typeface="Arial MT"/>
              </a:rPr>
              <a:t>ea</a:t>
            </a:r>
            <a:r>
              <a:rPr sz="975" spc="-45" dirty="0">
                <a:latin typeface="Arial MT"/>
                <a:cs typeface="Arial MT"/>
              </a:rPr>
              <a:t>t</a:t>
            </a:r>
            <a:r>
              <a:rPr sz="975" spc="8" dirty="0">
                <a:latin typeface="Arial MT"/>
                <a:cs typeface="Arial MT"/>
              </a:rPr>
              <a:t>i</a:t>
            </a:r>
            <a:r>
              <a:rPr sz="975" spc="-15" dirty="0">
                <a:latin typeface="Arial MT"/>
                <a:cs typeface="Arial MT"/>
              </a:rPr>
              <a:t>f</a:t>
            </a:r>
            <a:endParaRPr sz="975">
              <a:latin typeface="Arial MT"/>
              <a:cs typeface="Arial MT"/>
            </a:endParaRPr>
          </a:p>
        </p:txBody>
      </p:sp>
      <p:graphicFrame>
        <p:nvGraphicFramePr>
          <p:cNvPr id="110" name="object 110"/>
          <p:cNvGraphicFramePr>
            <a:graphicFrameLocks noGrp="1"/>
          </p:cNvGraphicFramePr>
          <p:nvPr/>
        </p:nvGraphicFramePr>
        <p:xfrm>
          <a:off x="306164" y="2261672"/>
          <a:ext cx="13209265" cy="569120"/>
        </p:xfrm>
        <a:graphic>
          <a:graphicData uri="http://schemas.openxmlformats.org/drawingml/2006/table">
            <a:tbl>
              <a:tblPr firstRow="1" bandRow="1">
                <a:tableStyleId>{2D5ABB26-0587-4C30-8999-92F81FD0307C}</a:tableStyleId>
              </a:tblPr>
              <a:tblGrid>
                <a:gridCol w="2052638">
                  <a:extLst>
                    <a:ext uri="{9D8B030D-6E8A-4147-A177-3AD203B41FA5}">
                      <a16:colId xmlns:a16="http://schemas.microsoft.com/office/drawing/2014/main" val="20000"/>
                    </a:ext>
                  </a:extLst>
                </a:gridCol>
                <a:gridCol w="359091">
                  <a:extLst>
                    <a:ext uri="{9D8B030D-6E8A-4147-A177-3AD203B41FA5}">
                      <a16:colId xmlns:a16="http://schemas.microsoft.com/office/drawing/2014/main" val="20001"/>
                    </a:ext>
                  </a:extLst>
                </a:gridCol>
                <a:gridCol w="1602105">
                  <a:extLst>
                    <a:ext uri="{9D8B030D-6E8A-4147-A177-3AD203B41FA5}">
                      <a16:colId xmlns:a16="http://schemas.microsoft.com/office/drawing/2014/main" val="20002"/>
                    </a:ext>
                  </a:extLst>
                </a:gridCol>
                <a:gridCol w="316229">
                  <a:extLst>
                    <a:ext uri="{9D8B030D-6E8A-4147-A177-3AD203B41FA5}">
                      <a16:colId xmlns:a16="http://schemas.microsoft.com/office/drawing/2014/main" val="20003"/>
                    </a:ext>
                  </a:extLst>
                </a:gridCol>
                <a:gridCol w="1141095">
                  <a:extLst>
                    <a:ext uri="{9D8B030D-6E8A-4147-A177-3AD203B41FA5}">
                      <a16:colId xmlns:a16="http://schemas.microsoft.com/office/drawing/2014/main" val="20004"/>
                    </a:ext>
                  </a:extLst>
                </a:gridCol>
                <a:gridCol w="299084">
                  <a:extLst>
                    <a:ext uri="{9D8B030D-6E8A-4147-A177-3AD203B41FA5}">
                      <a16:colId xmlns:a16="http://schemas.microsoft.com/office/drawing/2014/main" val="20005"/>
                    </a:ext>
                  </a:extLst>
                </a:gridCol>
                <a:gridCol w="1764030">
                  <a:extLst>
                    <a:ext uri="{9D8B030D-6E8A-4147-A177-3AD203B41FA5}">
                      <a16:colId xmlns:a16="http://schemas.microsoft.com/office/drawing/2014/main" val="20006"/>
                    </a:ext>
                  </a:extLst>
                </a:gridCol>
                <a:gridCol w="1542096">
                  <a:extLst>
                    <a:ext uri="{9D8B030D-6E8A-4147-A177-3AD203B41FA5}">
                      <a16:colId xmlns:a16="http://schemas.microsoft.com/office/drawing/2014/main" val="20007"/>
                    </a:ext>
                  </a:extLst>
                </a:gridCol>
                <a:gridCol w="401003">
                  <a:extLst>
                    <a:ext uri="{9D8B030D-6E8A-4147-A177-3AD203B41FA5}">
                      <a16:colId xmlns:a16="http://schemas.microsoft.com/office/drawing/2014/main" val="20008"/>
                    </a:ext>
                  </a:extLst>
                </a:gridCol>
                <a:gridCol w="1909763">
                  <a:extLst>
                    <a:ext uri="{9D8B030D-6E8A-4147-A177-3AD203B41FA5}">
                      <a16:colId xmlns:a16="http://schemas.microsoft.com/office/drawing/2014/main" val="20009"/>
                    </a:ext>
                  </a:extLst>
                </a:gridCol>
                <a:gridCol w="295275">
                  <a:extLst>
                    <a:ext uri="{9D8B030D-6E8A-4147-A177-3AD203B41FA5}">
                      <a16:colId xmlns:a16="http://schemas.microsoft.com/office/drawing/2014/main" val="20010"/>
                    </a:ext>
                  </a:extLst>
                </a:gridCol>
                <a:gridCol w="1526856">
                  <a:extLst>
                    <a:ext uri="{9D8B030D-6E8A-4147-A177-3AD203B41FA5}">
                      <a16:colId xmlns:a16="http://schemas.microsoft.com/office/drawing/2014/main" val="20011"/>
                    </a:ext>
                  </a:extLst>
                </a:gridCol>
              </a:tblGrid>
              <a:tr h="274320">
                <a:tc>
                  <a:txBody>
                    <a:bodyPr/>
                    <a:lstStyle/>
                    <a:p>
                      <a:pPr>
                        <a:lnSpc>
                          <a:spcPts val="655"/>
                        </a:lnSpc>
                        <a:spcBef>
                          <a:spcPts val="45"/>
                        </a:spcBef>
                      </a:pPr>
                      <a:r>
                        <a:rPr sz="1000" spc="-35" dirty="0">
                          <a:latin typeface="Arial MT"/>
                          <a:cs typeface="Arial MT"/>
                        </a:rPr>
                        <a:t>Aceh</a:t>
                      </a:r>
                      <a:r>
                        <a:rPr sz="1000" spc="-15" dirty="0">
                          <a:latin typeface="Arial MT"/>
                          <a:cs typeface="Arial MT"/>
                        </a:rPr>
                        <a:t> </a:t>
                      </a:r>
                      <a:r>
                        <a:rPr sz="1000" spc="-20" dirty="0">
                          <a:latin typeface="Arial MT"/>
                          <a:cs typeface="Arial MT"/>
                        </a:rPr>
                        <a:t>Utara</a:t>
                      </a:r>
                      <a:r>
                        <a:rPr sz="1000" spc="-10" dirty="0">
                          <a:latin typeface="Arial MT"/>
                          <a:cs typeface="Arial MT"/>
                        </a:rPr>
                        <a:t> </a:t>
                      </a:r>
                      <a:r>
                        <a:rPr sz="1000" spc="-25" dirty="0">
                          <a:latin typeface="Arial MT"/>
                          <a:cs typeface="Arial MT"/>
                        </a:rPr>
                        <a:t>&amp; </a:t>
                      </a:r>
                      <a:r>
                        <a:rPr sz="1000" spc="-5" dirty="0">
                          <a:latin typeface="Arial MT"/>
                          <a:cs typeface="Arial MT"/>
                        </a:rPr>
                        <a:t>Lhokseumawe,</a:t>
                      </a:r>
                      <a:r>
                        <a:rPr sz="1000" spc="-45" dirty="0">
                          <a:latin typeface="Arial MT"/>
                          <a:cs typeface="Arial MT"/>
                        </a:rPr>
                        <a:t> </a:t>
                      </a:r>
                      <a:r>
                        <a:rPr sz="1000" spc="-35" dirty="0">
                          <a:latin typeface="Arial MT"/>
                          <a:cs typeface="Arial MT"/>
                        </a:rPr>
                        <a:t>Aceh</a:t>
                      </a:r>
                      <a:endParaRPr sz="1000">
                        <a:latin typeface="Arial MT"/>
                        <a:cs typeface="Arial MT"/>
                      </a:endParaRPr>
                    </a:p>
                  </a:txBody>
                  <a:tcPr marL="0" marR="0" marT="8573" marB="0">
                    <a:lnT w="9525">
                      <a:solidFill>
                        <a:srgbClr val="000000"/>
                      </a:solidFill>
                      <a:prstDash val="solid"/>
                    </a:lnT>
                  </a:tcPr>
                </a:tc>
                <a:tc>
                  <a:txBody>
                    <a:bodyPr/>
                    <a:lstStyle/>
                    <a:p>
                      <a:pPr>
                        <a:lnSpc>
                          <a:spcPct val="100000"/>
                        </a:lnSpc>
                      </a:pPr>
                      <a:endParaRPr sz="800">
                        <a:latin typeface="Times New Roman"/>
                        <a:cs typeface="Times New Roman"/>
                      </a:endParaRPr>
                    </a:p>
                  </a:txBody>
                  <a:tcPr marL="0" marR="0" marT="0" marB="0"/>
                </a:tc>
                <a:tc>
                  <a:txBody>
                    <a:bodyPr/>
                    <a:lstStyle/>
                    <a:p>
                      <a:pPr marL="6985">
                        <a:lnSpc>
                          <a:spcPts val="625"/>
                        </a:lnSpc>
                        <a:spcBef>
                          <a:spcPts val="90"/>
                        </a:spcBef>
                      </a:pPr>
                      <a:r>
                        <a:rPr sz="1000" dirty="0">
                          <a:latin typeface="Arial MT"/>
                          <a:cs typeface="Arial MT"/>
                        </a:rPr>
                        <a:t>K</a:t>
                      </a:r>
                      <a:r>
                        <a:rPr sz="1000" spc="15" dirty="0">
                          <a:latin typeface="Arial MT"/>
                          <a:cs typeface="Arial MT"/>
                        </a:rPr>
                        <a:t>ab</a:t>
                      </a:r>
                      <a:r>
                        <a:rPr sz="1000" dirty="0">
                          <a:latin typeface="Arial MT"/>
                          <a:cs typeface="Arial MT"/>
                        </a:rPr>
                        <a:t>.</a:t>
                      </a:r>
                      <a:r>
                        <a:rPr sz="1000" spc="-45" dirty="0">
                          <a:latin typeface="Arial MT"/>
                          <a:cs typeface="Arial MT"/>
                        </a:rPr>
                        <a:t> </a:t>
                      </a:r>
                      <a:r>
                        <a:rPr sz="1000" spc="-55" dirty="0">
                          <a:latin typeface="Arial MT"/>
                          <a:cs typeface="Arial MT"/>
                        </a:rPr>
                        <a:t>M</a:t>
                      </a:r>
                      <a:r>
                        <a:rPr sz="1000" spc="15" dirty="0">
                          <a:latin typeface="Arial MT"/>
                          <a:cs typeface="Arial MT"/>
                        </a:rPr>
                        <a:t>alang</a:t>
                      </a:r>
                      <a:r>
                        <a:rPr sz="1000" dirty="0">
                          <a:latin typeface="Arial MT"/>
                          <a:cs typeface="Arial MT"/>
                        </a:rPr>
                        <a:t>,</a:t>
                      </a:r>
                      <a:r>
                        <a:rPr sz="1000" spc="-45" dirty="0">
                          <a:latin typeface="Arial MT"/>
                          <a:cs typeface="Arial MT"/>
                        </a:rPr>
                        <a:t> </a:t>
                      </a:r>
                      <a:r>
                        <a:rPr sz="1000" dirty="0">
                          <a:latin typeface="Arial MT"/>
                          <a:cs typeface="Arial MT"/>
                        </a:rPr>
                        <a:t>J</a:t>
                      </a:r>
                      <a:r>
                        <a:rPr sz="1000" spc="15" dirty="0">
                          <a:latin typeface="Arial MT"/>
                          <a:cs typeface="Arial MT"/>
                        </a:rPr>
                        <a:t>aw</a:t>
                      </a:r>
                      <a:r>
                        <a:rPr sz="1000" dirty="0">
                          <a:latin typeface="Arial MT"/>
                          <a:cs typeface="Arial MT"/>
                        </a:rPr>
                        <a:t>a</a:t>
                      </a:r>
                      <a:r>
                        <a:rPr sz="1000" spc="-15" dirty="0">
                          <a:latin typeface="Arial MT"/>
                          <a:cs typeface="Arial MT"/>
                        </a:rPr>
                        <a:t> </a:t>
                      </a:r>
                      <a:r>
                        <a:rPr sz="1000" spc="-20" dirty="0">
                          <a:latin typeface="Arial MT"/>
                          <a:cs typeface="Arial MT"/>
                        </a:rPr>
                        <a:t>T</a:t>
                      </a:r>
                      <a:r>
                        <a:rPr sz="1000" spc="15" dirty="0">
                          <a:latin typeface="Arial MT"/>
                          <a:cs typeface="Arial MT"/>
                        </a:rPr>
                        <a:t>i</a:t>
                      </a:r>
                      <a:r>
                        <a:rPr sz="1000" spc="50" dirty="0">
                          <a:latin typeface="Arial MT"/>
                          <a:cs typeface="Arial MT"/>
                        </a:rPr>
                        <a:t>m</a:t>
                      </a:r>
                      <a:r>
                        <a:rPr sz="1000" spc="15" dirty="0">
                          <a:latin typeface="Arial MT"/>
                          <a:cs typeface="Arial MT"/>
                        </a:rPr>
                        <a:t>u</a:t>
                      </a:r>
                      <a:r>
                        <a:rPr sz="1000" dirty="0">
                          <a:latin typeface="Arial MT"/>
                          <a:cs typeface="Arial MT"/>
                        </a:rPr>
                        <a:t>r</a:t>
                      </a:r>
                      <a:endParaRPr sz="1000">
                        <a:latin typeface="Arial MT"/>
                        <a:cs typeface="Arial MT"/>
                      </a:endParaRPr>
                    </a:p>
                  </a:txBody>
                  <a:tcPr marL="0" marR="0" marT="17145" marB="0">
                    <a:lnT w="9525">
                      <a:solidFill>
                        <a:srgbClr val="000000"/>
                      </a:solidFill>
                      <a:prstDash val="solid"/>
                    </a:lnT>
                  </a:tcPr>
                </a:tc>
                <a:tc>
                  <a:txBody>
                    <a:bodyPr/>
                    <a:lstStyle/>
                    <a:p>
                      <a:pPr>
                        <a:lnSpc>
                          <a:spcPct val="100000"/>
                        </a:lnSpc>
                      </a:pPr>
                      <a:endParaRPr sz="800">
                        <a:latin typeface="Times New Roman"/>
                        <a:cs typeface="Times New Roman"/>
                      </a:endParaRPr>
                    </a:p>
                  </a:txBody>
                  <a:tcPr marL="0" marR="0" marT="0" marB="0"/>
                </a:tc>
                <a:tc>
                  <a:txBody>
                    <a:bodyPr/>
                    <a:lstStyle/>
                    <a:p>
                      <a:pPr>
                        <a:lnSpc>
                          <a:spcPts val="665"/>
                        </a:lnSpc>
                        <a:spcBef>
                          <a:spcPts val="40"/>
                        </a:spcBef>
                      </a:pPr>
                      <a:r>
                        <a:rPr sz="1000" spc="15" dirty="0">
                          <a:latin typeface="Arial MT"/>
                          <a:cs typeface="Arial MT"/>
                        </a:rPr>
                        <a:t>Denpa</a:t>
                      </a:r>
                      <a:r>
                        <a:rPr sz="1000" spc="50" dirty="0">
                          <a:latin typeface="Arial MT"/>
                          <a:cs typeface="Arial MT"/>
                        </a:rPr>
                        <a:t>s</a:t>
                      </a:r>
                      <a:r>
                        <a:rPr sz="1000" spc="15" dirty="0">
                          <a:latin typeface="Arial MT"/>
                          <a:cs typeface="Arial MT"/>
                        </a:rPr>
                        <a:t>a</a:t>
                      </a:r>
                      <a:r>
                        <a:rPr sz="1000" spc="5" dirty="0">
                          <a:latin typeface="Arial MT"/>
                          <a:cs typeface="Arial MT"/>
                        </a:rPr>
                        <a:t>r</a:t>
                      </a:r>
                      <a:r>
                        <a:rPr sz="1000" dirty="0">
                          <a:latin typeface="Arial MT"/>
                          <a:cs typeface="Arial MT"/>
                        </a:rPr>
                        <a:t>,</a:t>
                      </a:r>
                      <a:r>
                        <a:rPr sz="1000" spc="-45" dirty="0">
                          <a:latin typeface="Arial MT"/>
                          <a:cs typeface="Arial MT"/>
                        </a:rPr>
                        <a:t> </a:t>
                      </a:r>
                      <a:r>
                        <a:rPr sz="1000" dirty="0">
                          <a:latin typeface="Arial MT"/>
                          <a:cs typeface="Arial MT"/>
                        </a:rPr>
                        <a:t>B</a:t>
                      </a:r>
                      <a:r>
                        <a:rPr sz="1000" spc="15" dirty="0">
                          <a:latin typeface="Arial MT"/>
                          <a:cs typeface="Arial MT"/>
                        </a:rPr>
                        <a:t>al</a:t>
                      </a:r>
                      <a:r>
                        <a:rPr sz="1000" dirty="0">
                          <a:latin typeface="Arial MT"/>
                          <a:cs typeface="Arial MT"/>
                        </a:rPr>
                        <a:t>i</a:t>
                      </a:r>
                      <a:endParaRPr sz="1000">
                        <a:latin typeface="Arial MT"/>
                        <a:cs typeface="Arial MT"/>
                      </a:endParaRPr>
                    </a:p>
                  </a:txBody>
                  <a:tcPr marL="0" marR="0" marT="7620" marB="0">
                    <a:lnT w="9525">
                      <a:solidFill>
                        <a:srgbClr val="000000"/>
                      </a:solidFill>
                      <a:prstDash val="solid"/>
                    </a:lnT>
                  </a:tcPr>
                </a:tc>
                <a:tc>
                  <a:txBody>
                    <a:bodyPr/>
                    <a:lstStyle/>
                    <a:p>
                      <a:pPr>
                        <a:lnSpc>
                          <a:spcPct val="100000"/>
                        </a:lnSpc>
                      </a:pPr>
                      <a:endParaRPr sz="800">
                        <a:latin typeface="Times New Roman"/>
                        <a:cs typeface="Times New Roman"/>
                      </a:endParaRPr>
                    </a:p>
                  </a:txBody>
                  <a:tcPr marL="0" marR="0" marT="0" marB="0"/>
                </a:tc>
                <a:tc>
                  <a:txBody>
                    <a:bodyPr/>
                    <a:lstStyle/>
                    <a:p>
                      <a:pPr>
                        <a:lnSpc>
                          <a:spcPts val="665"/>
                        </a:lnSpc>
                        <a:spcBef>
                          <a:spcPts val="40"/>
                        </a:spcBef>
                      </a:pPr>
                      <a:r>
                        <a:rPr sz="1000" spc="15" dirty="0">
                          <a:latin typeface="Arial MT"/>
                          <a:cs typeface="Arial MT"/>
                        </a:rPr>
                        <a:t>Denpa</a:t>
                      </a:r>
                      <a:r>
                        <a:rPr sz="1000" spc="50" dirty="0">
                          <a:latin typeface="Arial MT"/>
                          <a:cs typeface="Arial MT"/>
                        </a:rPr>
                        <a:t>s</a:t>
                      </a:r>
                      <a:r>
                        <a:rPr sz="1000" spc="15" dirty="0">
                          <a:latin typeface="Arial MT"/>
                          <a:cs typeface="Arial MT"/>
                        </a:rPr>
                        <a:t>a</a:t>
                      </a:r>
                      <a:r>
                        <a:rPr sz="1000" spc="5" dirty="0">
                          <a:latin typeface="Arial MT"/>
                          <a:cs typeface="Arial MT"/>
                        </a:rPr>
                        <a:t>r</a:t>
                      </a:r>
                      <a:r>
                        <a:rPr sz="1000" dirty="0">
                          <a:latin typeface="Arial MT"/>
                          <a:cs typeface="Arial MT"/>
                        </a:rPr>
                        <a:t>,</a:t>
                      </a:r>
                      <a:r>
                        <a:rPr sz="1000" spc="-45" dirty="0">
                          <a:latin typeface="Arial MT"/>
                          <a:cs typeface="Arial MT"/>
                        </a:rPr>
                        <a:t> </a:t>
                      </a:r>
                      <a:r>
                        <a:rPr sz="1000" dirty="0">
                          <a:latin typeface="Arial MT"/>
                          <a:cs typeface="Arial MT"/>
                        </a:rPr>
                        <a:t>B</a:t>
                      </a:r>
                      <a:r>
                        <a:rPr sz="1000" spc="15" dirty="0">
                          <a:latin typeface="Arial MT"/>
                          <a:cs typeface="Arial MT"/>
                        </a:rPr>
                        <a:t>al</a:t>
                      </a:r>
                      <a:r>
                        <a:rPr sz="1000" dirty="0">
                          <a:latin typeface="Arial MT"/>
                          <a:cs typeface="Arial MT"/>
                        </a:rPr>
                        <a:t>i</a:t>
                      </a:r>
                      <a:endParaRPr sz="1000">
                        <a:latin typeface="Arial MT"/>
                        <a:cs typeface="Arial MT"/>
                      </a:endParaRPr>
                    </a:p>
                  </a:txBody>
                  <a:tcPr marL="0" marR="0" marT="7620" marB="0">
                    <a:lnT w="9525">
                      <a:solidFill>
                        <a:srgbClr val="000000"/>
                      </a:solidFill>
                      <a:prstDash val="solid"/>
                    </a:lnT>
                  </a:tcPr>
                </a:tc>
                <a:tc>
                  <a:txBody>
                    <a:bodyPr/>
                    <a:lstStyle/>
                    <a:p>
                      <a:pPr marR="63500" algn="ctr">
                        <a:lnSpc>
                          <a:spcPts val="665"/>
                        </a:lnSpc>
                        <a:spcBef>
                          <a:spcPts val="40"/>
                        </a:spcBef>
                      </a:pPr>
                      <a:r>
                        <a:rPr sz="1000" dirty="0">
                          <a:latin typeface="Arial MT"/>
                          <a:cs typeface="Arial MT"/>
                        </a:rPr>
                        <a:t>K</a:t>
                      </a:r>
                      <a:r>
                        <a:rPr sz="1000" spc="15" dirty="0">
                          <a:latin typeface="Arial MT"/>
                          <a:cs typeface="Arial MT"/>
                        </a:rPr>
                        <a:t>ab</a:t>
                      </a:r>
                      <a:r>
                        <a:rPr sz="1000" dirty="0">
                          <a:latin typeface="Arial MT"/>
                          <a:cs typeface="Arial MT"/>
                        </a:rPr>
                        <a:t>.</a:t>
                      </a:r>
                      <a:r>
                        <a:rPr sz="1000" spc="-45" dirty="0">
                          <a:latin typeface="Arial MT"/>
                          <a:cs typeface="Arial MT"/>
                        </a:rPr>
                        <a:t> </a:t>
                      </a:r>
                      <a:r>
                        <a:rPr sz="1000" spc="15" dirty="0">
                          <a:latin typeface="Arial MT"/>
                          <a:cs typeface="Arial MT"/>
                        </a:rPr>
                        <a:t>Lo</a:t>
                      </a:r>
                      <a:r>
                        <a:rPr sz="1000" spc="50" dirty="0">
                          <a:latin typeface="Arial MT"/>
                          <a:cs typeface="Arial MT"/>
                        </a:rPr>
                        <a:t>m</a:t>
                      </a:r>
                      <a:r>
                        <a:rPr sz="1000" spc="15" dirty="0">
                          <a:latin typeface="Arial MT"/>
                          <a:cs typeface="Arial MT"/>
                        </a:rPr>
                        <a:t>bo</a:t>
                      </a:r>
                      <a:r>
                        <a:rPr sz="1000" dirty="0">
                          <a:latin typeface="Arial MT"/>
                          <a:cs typeface="Arial MT"/>
                        </a:rPr>
                        <a:t>k</a:t>
                      </a:r>
                      <a:r>
                        <a:rPr sz="1000" spc="-30" dirty="0">
                          <a:latin typeface="Arial MT"/>
                          <a:cs typeface="Arial MT"/>
                        </a:rPr>
                        <a:t> </a:t>
                      </a:r>
                      <a:r>
                        <a:rPr sz="1000" spc="-70" dirty="0">
                          <a:latin typeface="Arial MT"/>
                          <a:cs typeface="Arial MT"/>
                        </a:rPr>
                        <a:t>T</a:t>
                      </a:r>
                      <a:r>
                        <a:rPr sz="1000" spc="15" dirty="0">
                          <a:latin typeface="Arial MT"/>
                          <a:cs typeface="Arial MT"/>
                        </a:rPr>
                        <a:t>enga</a:t>
                      </a:r>
                      <a:r>
                        <a:rPr sz="1000" spc="20" dirty="0">
                          <a:latin typeface="Arial MT"/>
                          <a:cs typeface="Arial MT"/>
                        </a:rPr>
                        <a:t>h</a:t>
                      </a:r>
                      <a:r>
                        <a:rPr sz="1000" dirty="0">
                          <a:latin typeface="Arial MT"/>
                          <a:cs typeface="Arial MT"/>
                        </a:rPr>
                        <a:t>,</a:t>
                      </a:r>
                      <a:r>
                        <a:rPr sz="1000" spc="-45" dirty="0">
                          <a:latin typeface="Arial MT"/>
                          <a:cs typeface="Arial MT"/>
                        </a:rPr>
                        <a:t> </a:t>
                      </a:r>
                      <a:r>
                        <a:rPr sz="1000" spc="15" dirty="0">
                          <a:latin typeface="Arial MT"/>
                          <a:cs typeface="Arial MT"/>
                        </a:rPr>
                        <a:t>N</a:t>
                      </a:r>
                      <a:r>
                        <a:rPr sz="1000" spc="-20" dirty="0">
                          <a:latin typeface="Arial MT"/>
                          <a:cs typeface="Arial MT"/>
                        </a:rPr>
                        <a:t>T</a:t>
                      </a:r>
                      <a:r>
                        <a:rPr sz="1000" dirty="0">
                          <a:latin typeface="Arial MT"/>
                          <a:cs typeface="Arial MT"/>
                        </a:rPr>
                        <a:t>B</a:t>
                      </a:r>
                      <a:endParaRPr sz="1000">
                        <a:latin typeface="Arial MT"/>
                        <a:cs typeface="Arial MT"/>
                      </a:endParaRPr>
                    </a:p>
                  </a:txBody>
                  <a:tcPr marL="0" marR="0" marT="7620" marB="0">
                    <a:lnT w="9525">
                      <a:solidFill>
                        <a:srgbClr val="000000"/>
                      </a:solidFill>
                      <a:prstDash val="solid"/>
                    </a:lnT>
                  </a:tcPr>
                </a:tc>
                <a:tc>
                  <a:txBody>
                    <a:bodyPr/>
                    <a:lstStyle/>
                    <a:p>
                      <a:pPr>
                        <a:lnSpc>
                          <a:spcPct val="100000"/>
                        </a:lnSpc>
                      </a:pPr>
                      <a:endParaRPr sz="800">
                        <a:latin typeface="Times New Roman"/>
                        <a:cs typeface="Times New Roman"/>
                      </a:endParaRPr>
                    </a:p>
                  </a:txBody>
                  <a:tcPr marL="0" marR="0" marT="0" marB="0"/>
                </a:tc>
                <a:tc>
                  <a:txBody>
                    <a:bodyPr/>
                    <a:lstStyle/>
                    <a:p>
                      <a:pPr marL="5715">
                        <a:lnSpc>
                          <a:spcPts val="610"/>
                        </a:lnSpc>
                        <a:spcBef>
                          <a:spcPts val="95"/>
                        </a:spcBef>
                      </a:pPr>
                      <a:r>
                        <a:rPr sz="1000" spc="-15" dirty="0">
                          <a:latin typeface="Arial MT"/>
                          <a:cs typeface="Arial MT"/>
                        </a:rPr>
                        <a:t>Kab.</a:t>
                      </a:r>
                      <a:r>
                        <a:rPr sz="1000" spc="-35" dirty="0">
                          <a:latin typeface="Arial MT"/>
                          <a:cs typeface="Arial MT"/>
                        </a:rPr>
                        <a:t> </a:t>
                      </a:r>
                      <a:r>
                        <a:rPr sz="1000" spc="-15" dirty="0">
                          <a:latin typeface="Arial MT"/>
                          <a:cs typeface="Arial MT"/>
                        </a:rPr>
                        <a:t>Kutai</a:t>
                      </a:r>
                      <a:r>
                        <a:rPr sz="1000" spc="-5" dirty="0">
                          <a:latin typeface="Arial MT"/>
                          <a:cs typeface="Arial MT"/>
                        </a:rPr>
                        <a:t> </a:t>
                      </a:r>
                      <a:r>
                        <a:rPr sz="1000" spc="-10" dirty="0">
                          <a:latin typeface="Arial MT"/>
                          <a:cs typeface="Arial MT"/>
                        </a:rPr>
                        <a:t>Timur,</a:t>
                      </a:r>
                      <a:r>
                        <a:rPr sz="1000" spc="-30" dirty="0">
                          <a:latin typeface="Arial MT"/>
                          <a:cs typeface="Arial MT"/>
                        </a:rPr>
                        <a:t> </a:t>
                      </a:r>
                      <a:r>
                        <a:rPr sz="1000" spc="-10" dirty="0">
                          <a:latin typeface="Arial MT"/>
                          <a:cs typeface="Arial MT"/>
                        </a:rPr>
                        <a:t>Kalimantan</a:t>
                      </a:r>
                      <a:r>
                        <a:rPr sz="1000" spc="-5" dirty="0">
                          <a:latin typeface="Arial MT"/>
                          <a:cs typeface="Arial MT"/>
                        </a:rPr>
                        <a:t> </a:t>
                      </a:r>
                      <a:r>
                        <a:rPr sz="1000" spc="-10" dirty="0">
                          <a:latin typeface="Arial MT"/>
                          <a:cs typeface="Arial MT"/>
                        </a:rPr>
                        <a:t>Timur</a:t>
                      </a:r>
                      <a:endParaRPr sz="1000">
                        <a:latin typeface="Arial MT"/>
                        <a:cs typeface="Arial MT"/>
                      </a:endParaRPr>
                    </a:p>
                  </a:txBody>
                  <a:tcPr marL="0" marR="0" marT="18098" marB="0">
                    <a:lnT w="9525">
                      <a:solidFill>
                        <a:srgbClr val="000000"/>
                      </a:solidFill>
                      <a:prstDash val="solid"/>
                    </a:lnT>
                  </a:tcPr>
                </a:tc>
                <a:tc>
                  <a:txBody>
                    <a:bodyPr/>
                    <a:lstStyle/>
                    <a:p>
                      <a:pPr>
                        <a:lnSpc>
                          <a:spcPct val="100000"/>
                        </a:lnSpc>
                      </a:pPr>
                      <a:endParaRPr sz="800">
                        <a:latin typeface="Times New Roman"/>
                        <a:cs typeface="Times New Roman"/>
                      </a:endParaRPr>
                    </a:p>
                  </a:txBody>
                  <a:tcPr marL="0" marR="0" marT="0" marB="0"/>
                </a:tc>
                <a:tc>
                  <a:txBody>
                    <a:bodyPr/>
                    <a:lstStyle/>
                    <a:p>
                      <a:pPr algn="r">
                        <a:lnSpc>
                          <a:spcPts val="710"/>
                        </a:lnSpc>
                      </a:pPr>
                      <a:r>
                        <a:rPr sz="1000" dirty="0">
                          <a:latin typeface="Arial MT"/>
                          <a:cs typeface="Arial MT"/>
                        </a:rPr>
                        <a:t>K</a:t>
                      </a:r>
                      <a:r>
                        <a:rPr sz="1000" spc="15" dirty="0">
                          <a:latin typeface="Arial MT"/>
                          <a:cs typeface="Arial MT"/>
                        </a:rPr>
                        <a:t>o</a:t>
                      </a:r>
                      <a:r>
                        <a:rPr sz="1000" spc="-20" dirty="0">
                          <a:latin typeface="Arial MT"/>
                          <a:cs typeface="Arial MT"/>
                        </a:rPr>
                        <a:t>t</a:t>
                      </a:r>
                      <a:r>
                        <a:rPr sz="1000" dirty="0">
                          <a:latin typeface="Arial MT"/>
                          <a:cs typeface="Arial MT"/>
                        </a:rPr>
                        <a:t>a</a:t>
                      </a:r>
                      <a:r>
                        <a:rPr sz="1000" spc="-15" dirty="0">
                          <a:latin typeface="Arial MT"/>
                          <a:cs typeface="Arial MT"/>
                        </a:rPr>
                        <a:t> </a:t>
                      </a:r>
                      <a:r>
                        <a:rPr sz="1000" dirty="0">
                          <a:latin typeface="Arial MT"/>
                          <a:cs typeface="Arial MT"/>
                        </a:rPr>
                        <a:t>P</a:t>
                      </a:r>
                      <a:r>
                        <a:rPr sz="1000" spc="15" dirty="0">
                          <a:latin typeface="Arial MT"/>
                          <a:cs typeface="Arial MT"/>
                        </a:rPr>
                        <a:t>alu</a:t>
                      </a:r>
                      <a:r>
                        <a:rPr sz="1000" dirty="0">
                          <a:latin typeface="Arial MT"/>
                          <a:cs typeface="Arial MT"/>
                        </a:rPr>
                        <a:t>,</a:t>
                      </a:r>
                      <a:r>
                        <a:rPr sz="1000" spc="-45" dirty="0">
                          <a:latin typeface="Arial MT"/>
                          <a:cs typeface="Arial MT"/>
                        </a:rPr>
                        <a:t> </a:t>
                      </a:r>
                      <a:r>
                        <a:rPr sz="1000" dirty="0">
                          <a:latin typeface="Arial MT"/>
                          <a:cs typeface="Arial MT"/>
                        </a:rPr>
                        <a:t>S</a:t>
                      </a:r>
                      <a:r>
                        <a:rPr sz="1000" spc="15" dirty="0">
                          <a:latin typeface="Arial MT"/>
                          <a:cs typeface="Arial MT"/>
                        </a:rPr>
                        <a:t>ulawe</a:t>
                      </a:r>
                      <a:r>
                        <a:rPr sz="1000" spc="50" dirty="0">
                          <a:latin typeface="Arial MT"/>
                          <a:cs typeface="Arial MT"/>
                        </a:rPr>
                        <a:t>s</a:t>
                      </a:r>
                      <a:r>
                        <a:rPr sz="1000" dirty="0">
                          <a:latin typeface="Arial MT"/>
                          <a:cs typeface="Arial MT"/>
                        </a:rPr>
                        <a:t>i</a:t>
                      </a:r>
                      <a:r>
                        <a:rPr sz="1000" spc="-15" dirty="0">
                          <a:latin typeface="Arial MT"/>
                          <a:cs typeface="Arial MT"/>
                        </a:rPr>
                        <a:t> </a:t>
                      </a:r>
                      <a:r>
                        <a:rPr sz="1000" spc="-70" dirty="0">
                          <a:latin typeface="Arial MT"/>
                          <a:cs typeface="Arial MT"/>
                        </a:rPr>
                        <a:t>T</a:t>
                      </a:r>
                      <a:r>
                        <a:rPr sz="1000" spc="15" dirty="0">
                          <a:latin typeface="Arial MT"/>
                          <a:cs typeface="Arial MT"/>
                        </a:rPr>
                        <a:t>enga</a:t>
                      </a:r>
                      <a:r>
                        <a:rPr sz="1000" dirty="0">
                          <a:latin typeface="Arial MT"/>
                          <a:cs typeface="Arial MT"/>
                        </a:rPr>
                        <a:t>h</a:t>
                      </a:r>
                      <a:endParaRPr sz="1000">
                        <a:latin typeface="Arial MT"/>
                        <a:cs typeface="Arial MT"/>
                      </a:endParaRPr>
                    </a:p>
                  </a:txBody>
                  <a:tcPr marL="0" marR="0" marT="0" marB="0">
                    <a:lnT w="9525">
                      <a:solidFill>
                        <a:srgbClr val="000000"/>
                      </a:solidFill>
                      <a:prstDash val="solid"/>
                    </a:lnT>
                  </a:tcPr>
                </a:tc>
                <a:extLst>
                  <a:ext uri="{0D108BD9-81ED-4DB2-BD59-A6C34878D82A}">
                    <a16:rowId xmlns:a16="http://schemas.microsoft.com/office/drawing/2014/main" val="10000"/>
                  </a:ext>
                </a:extLst>
              </a:tr>
              <a:tr h="294800">
                <a:tc>
                  <a:txBody>
                    <a:bodyPr/>
                    <a:lstStyle/>
                    <a:p>
                      <a:pPr>
                        <a:lnSpc>
                          <a:spcPts val="710"/>
                        </a:lnSpc>
                      </a:pPr>
                      <a:r>
                        <a:rPr sz="1000" spc="-5" dirty="0">
                          <a:latin typeface="Arial MT"/>
                          <a:cs typeface="Arial MT"/>
                        </a:rPr>
                        <a:t>(</a:t>
                      </a:r>
                      <a:r>
                        <a:rPr sz="1000" spc="-10" dirty="0">
                          <a:latin typeface="Arial MT"/>
                          <a:cs typeface="Arial MT"/>
                        </a:rPr>
                        <a:t>P</a:t>
                      </a:r>
                      <a:r>
                        <a:rPr sz="1000" dirty="0">
                          <a:latin typeface="Arial MT"/>
                          <a:cs typeface="Arial MT"/>
                        </a:rPr>
                        <a:t>P</a:t>
                      </a:r>
                      <a:r>
                        <a:rPr sz="1000" spc="-35" dirty="0">
                          <a:latin typeface="Arial MT"/>
                          <a:cs typeface="Arial MT"/>
                        </a:rPr>
                        <a:t> </a:t>
                      </a:r>
                      <a:r>
                        <a:rPr sz="1000" spc="5" dirty="0">
                          <a:latin typeface="Arial MT"/>
                          <a:cs typeface="Arial MT"/>
                        </a:rPr>
                        <a:t>N</a:t>
                      </a:r>
                      <a:r>
                        <a:rPr sz="1000" spc="10" dirty="0">
                          <a:latin typeface="Arial MT"/>
                          <a:cs typeface="Arial MT"/>
                        </a:rPr>
                        <a:t>o</a:t>
                      </a:r>
                      <a:r>
                        <a:rPr sz="1000" dirty="0">
                          <a:latin typeface="Arial MT"/>
                          <a:cs typeface="Arial MT"/>
                        </a:rPr>
                        <a:t>.</a:t>
                      </a:r>
                      <a:r>
                        <a:rPr sz="1000" spc="-50" dirty="0">
                          <a:latin typeface="Arial MT"/>
                          <a:cs typeface="Arial MT"/>
                        </a:rPr>
                        <a:t> </a:t>
                      </a:r>
                      <a:r>
                        <a:rPr sz="1000" spc="10" dirty="0">
                          <a:latin typeface="Arial MT"/>
                          <a:cs typeface="Arial MT"/>
                        </a:rPr>
                        <a:t>5</a:t>
                      </a:r>
                      <a:r>
                        <a:rPr sz="1000" spc="-20" dirty="0">
                          <a:latin typeface="Arial MT"/>
                          <a:cs typeface="Arial MT"/>
                        </a:rPr>
                        <a:t>/</a:t>
                      </a:r>
                      <a:r>
                        <a:rPr sz="1000" spc="10" dirty="0">
                          <a:latin typeface="Arial MT"/>
                          <a:cs typeface="Arial MT"/>
                        </a:rPr>
                        <a:t>201</a:t>
                      </a:r>
                      <a:r>
                        <a:rPr sz="1000" dirty="0">
                          <a:latin typeface="Arial MT"/>
                          <a:cs typeface="Arial MT"/>
                        </a:rPr>
                        <a:t>7</a:t>
                      </a:r>
                      <a:r>
                        <a:rPr sz="1000" spc="-20" dirty="0">
                          <a:latin typeface="Arial MT"/>
                          <a:cs typeface="Arial MT"/>
                        </a:rPr>
                        <a:t> </a:t>
                      </a:r>
                      <a:r>
                        <a:rPr sz="1000" dirty="0">
                          <a:latin typeface="Arial MT"/>
                          <a:cs typeface="Arial MT"/>
                        </a:rPr>
                        <a:t>-</a:t>
                      </a:r>
                      <a:r>
                        <a:rPr sz="1000" spc="-35" dirty="0">
                          <a:latin typeface="Arial MT"/>
                          <a:cs typeface="Arial MT"/>
                        </a:rPr>
                        <a:t> </a:t>
                      </a:r>
                      <a:r>
                        <a:rPr sz="1000" spc="-25" dirty="0">
                          <a:latin typeface="Arial MT"/>
                          <a:cs typeface="Arial MT"/>
                        </a:rPr>
                        <a:t>F</a:t>
                      </a:r>
                      <a:r>
                        <a:rPr sz="1000" spc="10" dirty="0">
                          <a:latin typeface="Arial MT"/>
                          <a:cs typeface="Arial MT"/>
                        </a:rPr>
                        <a:t>eb</a:t>
                      </a:r>
                      <a:r>
                        <a:rPr sz="1000" spc="-5" dirty="0">
                          <a:latin typeface="Arial MT"/>
                          <a:cs typeface="Arial MT"/>
                        </a:rPr>
                        <a:t>r</a:t>
                      </a:r>
                      <a:r>
                        <a:rPr sz="1000" spc="10" dirty="0">
                          <a:latin typeface="Arial MT"/>
                          <a:cs typeface="Arial MT"/>
                        </a:rPr>
                        <a:t>ua</a:t>
                      </a:r>
                      <a:r>
                        <a:rPr sz="1000" spc="-5" dirty="0">
                          <a:latin typeface="Arial MT"/>
                          <a:cs typeface="Arial MT"/>
                        </a:rPr>
                        <a:t>r</a:t>
                      </a:r>
                      <a:r>
                        <a:rPr sz="1000" dirty="0">
                          <a:latin typeface="Arial MT"/>
                          <a:cs typeface="Arial MT"/>
                        </a:rPr>
                        <a:t>i</a:t>
                      </a:r>
                      <a:r>
                        <a:rPr sz="1000" spc="-15" dirty="0">
                          <a:latin typeface="Arial MT"/>
                          <a:cs typeface="Arial MT"/>
                        </a:rPr>
                        <a:t> </a:t>
                      </a:r>
                      <a:r>
                        <a:rPr sz="1000" spc="10" dirty="0">
                          <a:latin typeface="Arial MT"/>
                          <a:cs typeface="Arial MT"/>
                        </a:rPr>
                        <a:t>2017</a:t>
                      </a:r>
                      <a:r>
                        <a:rPr sz="1000" dirty="0">
                          <a:latin typeface="Arial MT"/>
                          <a:cs typeface="Arial MT"/>
                        </a:rPr>
                        <a:t>)</a:t>
                      </a:r>
                      <a:endParaRPr sz="1000">
                        <a:latin typeface="Arial MT"/>
                        <a:cs typeface="Arial MT"/>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marL="6985">
                        <a:lnSpc>
                          <a:spcPts val="690"/>
                        </a:lnSpc>
                        <a:spcBef>
                          <a:spcPts val="80"/>
                        </a:spcBef>
                      </a:pPr>
                      <a:r>
                        <a:rPr sz="1000" spc="-5" dirty="0">
                          <a:latin typeface="Arial MT"/>
                          <a:cs typeface="Arial MT"/>
                        </a:rPr>
                        <a:t>(</a:t>
                      </a:r>
                      <a:r>
                        <a:rPr sz="1000" spc="-10" dirty="0">
                          <a:latin typeface="Arial MT"/>
                          <a:cs typeface="Arial MT"/>
                        </a:rPr>
                        <a:t>P</a:t>
                      </a:r>
                      <a:r>
                        <a:rPr sz="1000" dirty="0">
                          <a:latin typeface="Arial MT"/>
                          <a:cs typeface="Arial MT"/>
                        </a:rPr>
                        <a:t>P</a:t>
                      </a:r>
                      <a:r>
                        <a:rPr sz="1000" spc="-35" dirty="0">
                          <a:latin typeface="Arial MT"/>
                          <a:cs typeface="Arial MT"/>
                        </a:rPr>
                        <a:t> </a:t>
                      </a:r>
                      <a:r>
                        <a:rPr sz="1000" spc="5" dirty="0">
                          <a:latin typeface="Arial MT"/>
                          <a:cs typeface="Arial MT"/>
                        </a:rPr>
                        <a:t>N</a:t>
                      </a:r>
                      <a:r>
                        <a:rPr sz="1000" spc="10" dirty="0">
                          <a:latin typeface="Arial MT"/>
                          <a:cs typeface="Arial MT"/>
                        </a:rPr>
                        <a:t>o</a:t>
                      </a:r>
                      <a:r>
                        <a:rPr sz="1000" dirty="0">
                          <a:latin typeface="Arial MT"/>
                          <a:cs typeface="Arial MT"/>
                        </a:rPr>
                        <a:t>.</a:t>
                      </a:r>
                      <a:r>
                        <a:rPr sz="1000" spc="-50" dirty="0">
                          <a:latin typeface="Arial MT"/>
                          <a:cs typeface="Arial MT"/>
                        </a:rPr>
                        <a:t> </a:t>
                      </a:r>
                      <a:r>
                        <a:rPr sz="1000" spc="10" dirty="0">
                          <a:latin typeface="Arial MT"/>
                          <a:cs typeface="Arial MT"/>
                        </a:rPr>
                        <a:t>68</a:t>
                      </a:r>
                      <a:r>
                        <a:rPr sz="1000" spc="-20" dirty="0">
                          <a:latin typeface="Arial MT"/>
                          <a:cs typeface="Arial MT"/>
                        </a:rPr>
                        <a:t>/</a:t>
                      </a:r>
                      <a:r>
                        <a:rPr sz="1000" spc="10" dirty="0">
                          <a:latin typeface="Arial MT"/>
                          <a:cs typeface="Arial MT"/>
                        </a:rPr>
                        <a:t>201</a:t>
                      </a:r>
                      <a:r>
                        <a:rPr sz="1000" dirty="0">
                          <a:latin typeface="Arial MT"/>
                          <a:cs typeface="Arial MT"/>
                        </a:rPr>
                        <a:t>9</a:t>
                      </a:r>
                      <a:r>
                        <a:rPr sz="1000" spc="-20" dirty="0">
                          <a:latin typeface="Arial MT"/>
                          <a:cs typeface="Arial MT"/>
                        </a:rPr>
                        <a:t> </a:t>
                      </a:r>
                      <a:r>
                        <a:rPr sz="1000" dirty="0">
                          <a:latin typeface="Arial MT"/>
                          <a:cs typeface="Arial MT"/>
                        </a:rPr>
                        <a:t>-</a:t>
                      </a:r>
                      <a:r>
                        <a:rPr sz="1000" spc="-35" dirty="0">
                          <a:latin typeface="Arial MT"/>
                          <a:cs typeface="Arial MT"/>
                        </a:rPr>
                        <a:t> </a:t>
                      </a:r>
                      <a:r>
                        <a:rPr sz="1000" spc="-10" dirty="0">
                          <a:latin typeface="Arial MT"/>
                          <a:cs typeface="Arial MT"/>
                        </a:rPr>
                        <a:t>S</a:t>
                      </a:r>
                      <a:r>
                        <a:rPr sz="1000" spc="10" dirty="0">
                          <a:latin typeface="Arial MT"/>
                          <a:cs typeface="Arial MT"/>
                        </a:rPr>
                        <a:t>ep</a:t>
                      </a:r>
                      <a:r>
                        <a:rPr sz="1000" spc="-20" dirty="0">
                          <a:latin typeface="Arial MT"/>
                          <a:cs typeface="Arial MT"/>
                        </a:rPr>
                        <a:t>t</a:t>
                      </a:r>
                      <a:r>
                        <a:rPr sz="1000" spc="10" dirty="0">
                          <a:latin typeface="Arial MT"/>
                          <a:cs typeface="Arial MT"/>
                        </a:rPr>
                        <a:t>e</a:t>
                      </a:r>
                      <a:r>
                        <a:rPr sz="1000" spc="40" dirty="0">
                          <a:latin typeface="Arial MT"/>
                          <a:cs typeface="Arial MT"/>
                        </a:rPr>
                        <a:t>m</a:t>
                      </a:r>
                      <a:r>
                        <a:rPr sz="1000" spc="10" dirty="0">
                          <a:latin typeface="Arial MT"/>
                          <a:cs typeface="Arial MT"/>
                        </a:rPr>
                        <a:t>be</a:t>
                      </a:r>
                      <a:r>
                        <a:rPr sz="1000" dirty="0">
                          <a:latin typeface="Arial MT"/>
                          <a:cs typeface="Arial MT"/>
                        </a:rPr>
                        <a:t>r</a:t>
                      </a:r>
                      <a:endParaRPr sz="1000">
                        <a:latin typeface="Arial MT"/>
                        <a:cs typeface="Arial MT"/>
                      </a:endParaRPr>
                    </a:p>
                  </a:txBody>
                  <a:tcPr marL="0" marR="0" marT="15240" marB="0"/>
                </a:tc>
                <a:tc>
                  <a:txBody>
                    <a:bodyPr/>
                    <a:lstStyle/>
                    <a:p>
                      <a:pPr>
                        <a:lnSpc>
                          <a:spcPct val="100000"/>
                        </a:lnSpc>
                      </a:pPr>
                      <a:endParaRPr sz="800">
                        <a:latin typeface="Times New Roman"/>
                        <a:cs typeface="Times New Roman"/>
                      </a:endParaRPr>
                    </a:p>
                  </a:txBody>
                  <a:tcPr marL="0" marR="0" marT="0" marB="0"/>
                </a:tc>
                <a:tc>
                  <a:txBody>
                    <a:bodyPr/>
                    <a:lstStyle/>
                    <a:p>
                      <a:pPr>
                        <a:lnSpc>
                          <a:spcPts val="775"/>
                        </a:lnSpc>
                      </a:pPr>
                      <a:r>
                        <a:rPr sz="1000" dirty="0">
                          <a:latin typeface="Arial MT"/>
                          <a:cs typeface="Arial MT"/>
                        </a:rPr>
                        <a:t>(PP</a:t>
                      </a:r>
                      <a:r>
                        <a:rPr sz="1000" spc="-30" dirty="0">
                          <a:latin typeface="Arial MT"/>
                          <a:cs typeface="Arial MT"/>
                        </a:rPr>
                        <a:t> </a:t>
                      </a:r>
                      <a:r>
                        <a:rPr sz="1000" spc="15" dirty="0">
                          <a:latin typeface="Arial MT"/>
                          <a:cs typeface="Arial MT"/>
                        </a:rPr>
                        <a:t>No</a:t>
                      </a:r>
                      <a:r>
                        <a:rPr sz="1000" dirty="0">
                          <a:latin typeface="Arial MT"/>
                          <a:cs typeface="Arial MT"/>
                        </a:rPr>
                        <a:t>.</a:t>
                      </a:r>
                      <a:r>
                        <a:rPr sz="1000" spc="-45" dirty="0">
                          <a:latin typeface="Arial MT"/>
                          <a:cs typeface="Arial MT"/>
                        </a:rPr>
                        <a:t> </a:t>
                      </a:r>
                      <a:r>
                        <a:rPr sz="1000" spc="15" dirty="0">
                          <a:latin typeface="Arial MT"/>
                          <a:cs typeface="Arial MT"/>
                        </a:rPr>
                        <a:t>41</a:t>
                      </a:r>
                      <a:r>
                        <a:rPr sz="1000" spc="-20" dirty="0">
                          <a:latin typeface="Arial MT"/>
                          <a:cs typeface="Arial MT"/>
                        </a:rPr>
                        <a:t>/</a:t>
                      </a:r>
                      <a:r>
                        <a:rPr sz="1000" spc="15" dirty="0">
                          <a:latin typeface="Arial MT"/>
                          <a:cs typeface="Arial MT"/>
                        </a:rPr>
                        <a:t>2022</a:t>
                      </a:r>
                      <a:endParaRPr sz="1000">
                        <a:latin typeface="Arial MT"/>
                        <a:cs typeface="Arial MT"/>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a:lnSpc>
                          <a:spcPts val="775"/>
                        </a:lnSpc>
                      </a:pPr>
                      <a:r>
                        <a:rPr sz="1000" dirty="0">
                          <a:latin typeface="Arial MT"/>
                          <a:cs typeface="Arial MT"/>
                        </a:rPr>
                        <a:t>(PP</a:t>
                      </a:r>
                      <a:r>
                        <a:rPr sz="1000" spc="-30" dirty="0">
                          <a:latin typeface="Arial MT"/>
                          <a:cs typeface="Arial MT"/>
                        </a:rPr>
                        <a:t> </a:t>
                      </a:r>
                      <a:r>
                        <a:rPr sz="1000" spc="15" dirty="0">
                          <a:latin typeface="Arial MT"/>
                          <a:cs typeface="Arial MT"/>
                        </a:rPr>
                        <a:t>No</a:t>
                      </a:r>
                      <a:r>
                        <a:rPr sz="1000" dirty="0">
                          <a:latin typeface="Arial MT"/>
                          <a:cs typeface="Arial MT"/>
                        </a:rPr>
                        <a:t>.</a:t>
                      </a:r>
                      <a:r>
                        <a:rPr sz="1000" spc="-45" dirty="0">
                          <a:latin typeface="Arial MT"/>
                          <a:cs typeface="Arial MT"/>
                        </a:rPr>
                        <a:t> </a:t>
                      </a:r>
                      <a:r>
                        <a:rPr sz="1000" spc="15" dirty="0">
                          <a:latin typeface="Arial MT"/>
                          <a:cs typeface="Arial MT"/>
                        </a:rPr>
                        <a:t>23</a:t>
                      </a:r>
                      <a:r>
                        <a:rPr sz="1000" spc="-20" dirty="0">
                          <a:latin typeface="Arial MT"/>
                          <a:cs typeface="Arial MT"/>
                        </a:rPr>
                        <a:t>/</a:t>
                      </a:r>
                      <a:r>
                        <a:rPr sz="1000" spc="15" dirty="0">
                          <a:latin typeface="Arial MT"/>
                          <a:cs typeface="Arial MT"/>
                        </a:rPr>
                        <a:t>202</a:t>
                      </a:r>
                      <a:r>
                        <a:rPr sz="1000" dirty="0">
                          <a:latin typeface="Arial MT"/>
                          <a:cs typeface="Arial MT"/>
                        </a:rPr>
                        <a:t>3</a:t>
                      </a:r>
                      <a:r>
                        <a:rPr sz="1000" spc="-10" dirty="0">
                          <a:latin typeface="Arial MT"/>
                          <a:cs typeface="Arial MT"/>
                        </a:rPr>
                        <a:t> </a:t>
                      </a:r>
                      <a:r>
                        <a:rPr sz="1000" dirty="0">
                          <a:latin typeface="Arial MT"/>
                          <a:cs typeface="Arial MT"/>
                        </a:rPr>
                        <a:t>-</a:t>
                      </a:r>
                      <a:r>
                        <a:rPr sz="1000" spc="-30" dirty="0">
                          <a:latin typeface="Arial MT"/>
                          <a:cs typeface="Arial MT"/>
                        </a:rPr>
                        <a:t> </a:t>
                      </a:r>
                      <a:r>
                        <a:rPr sz="1000" spc="-55" dirty="0">
                          <a:latin typeface="Arial MT"/>
                          <a:cs typeface="Arial MT"/>
                        </a:rPr>
                        <a:t>A</a:t>
                      </a:r>
                      <a:r>
                        <a:rPr sz="1000" spc="15" dirty="0">
                          <a:latin typeface="Arial MT"/>
                          <a:cs typeface="Arial MT"/>
                        </a:rPr>
                        <a:t>p</a:t>
                      </a:r>
                      <a:r>
                        <a:rPr sz="1000" dirty="0">
                          <a:latin typeface="Arial MT"/>
                          <a:cs typeface="Arial MT"/>
                        </a:rPr>
                        <a:t>r</a:t>
                      </a:r>
                      <a:r>
                        <a:rPr sz="1000" spc="15" dirty="0">
                          <a:latin typeface="Arial MT"/>
                          <a:cs typeface="Arial MT"/>
                        </a:rPr>
                        <a:t>i</a:t>
                      </a:r>
                      <a:r>
                        <a:rPr sz="1000" dirty="0">
                          <a:latin typeface="Arial MT"/>
                          <a:cs typeface="Arial MT"/>
                        </a:rPr>
                        <a:t>l</a:t>
                      </a:r>
                      <a:r>
                        <a:rPr sz="1000" spc="-10" dirty="0">
                          <a:latin typeface="Arial MT"/>
                          <a:cs typeface="Arial MT"/>
                        </a:rPr>
                        <a:t> </a:t>
                      </a:r>
                      <a:r>
                        <a:rPr sz="1000" spc="15" dirty="0">
                          <a:latin typeface="Arial MT"/>
                          <a:cs typeface="Arial MT"/>
                        </a:rPr>
                        <a:t>202</a:t>
                      </a:r>
                      <a:r>
                        <a:rPr sz="1000" spc="25" dirty="0">
                          <a:latin typeface="Arial MT"/>
                          <a:cs typeface="Arial MT"/>
                        </a:rPr>
                        <a:t>3</a:t>
                      </a:r>
                      <a:r>
                        <a:rPr sz="1000" dirty="0">
                          <a:latin typeface="Arial MT"/>
                          <a:cs typeface="Arial MT"/>
                        </a:rPr>
                        <a:t>)</a:t>
                      </a:r>
                      <a:endParaRPr sz="1000">
                        <a:latin typeface="Arial MT"/>
                        <a:cs typeface="Arial MT"/>
                      </a:endParaRPr>
                    </a:p>
                  </a:txBody>
                  <a:tcPr marL="0" marR="0" marT="0" marB="0"/>
                </a:tc>
                <a:tc>
                  <a:txBody>
                    <a:bodyPr/>
                    <a:lstStyle/>
                    <a:p>
                      <a:pPr algn="ctr">
                        <a:lnSpc>
                          <a:spcPts val="775"/>
                        </a:lnSpc>
                      </a:pPr>
                      <a:r>
                        <a:rPr sz="1000" dirty="0">
                          <a:latin typeface="Arial MT"/>
                          <a:cs typeface="Arial MT"/>
                        </a:rPr>
                        <a:t>(PP</a:t>
                      </a:r>
                      <a:r>
                        <a:rPr sz="1000" spc="-30" dirty="0">
                          <a:latin typeface="Arial MT"/>
                          <a:cs typeface="Arial MT"/>
                        </a:rPr>
                        <a:t> </a:t>
                      </a:r>
                      <a:r>
                        <a:rPr sz="1000" spc="15" dirty="0">
                          <a:latin typeface="Arial MT"/>
                          <a:cs typeface="Arial MT"/>
                        </a:rPr>
                        <a:t>No</a:t>
                      </a:r>
                      <a:r>
                        <a:rPr sz="1000" dirty="0">
                          <a:latin typeface="Arial MT"/>
                          <a:cs typeface="Arial MT"/>
                        </a:rPr>
                        <a:t>.</a:t>
                      </a:r>
                      <a:r>
                        <a:rPr sz="1000" spc="-45" dirty="0">
                          <a:latin typeface="Arial MT"/>
                          <a:cs typeface="Arial MT"/>
                        </a:rPr>
                        <a:t> </a:t>
                      </a:r>
                      <a:r>
                        <a:rPr sz="1000" spc="15" dirty="0">
                          <a:latin typeface="Arial MT"/>
                          <a:cs typeface="Arial MT"/>
                        </a:rPr>
                        <a:t>52</a:t>
                      </a:r>
                      <a:r>
                        <a:rPr sz="1000" spc="-20" dirty="0">
                          <a:latin typeface="Arial MT"/>
                          <a:cs typeface="Arial MT"/>
                        </a:rPr>
                        <a:t>/</a:t>
                      </a:r>
                      <a:r>
                        <a:rPr sz="1000" spc="15" dirty="0">
                          <a:latin typeface="Arial MT"/>
                          <a:cs typeface="Arial MT"/>
                        </a:rPr>
                        <a:t>201</a:t>
                      </a:r>
                      <a:r>
                        <a:rPr sz="1000" dirty="0">
                          <a:latin typeface="Arial MT"/>
                          <a:cs typeface="Arial MT"/>
                        </a:rPr>
                        <a:t>4</a:t>
                      </a:r>
                      <a:r>
                        <a:rPr sz="1000" spc="-10" dirty="0">
                          <a:latin typeface="Arial MT"/>
                          <a:cs typeface="Arial MT"/>
                        </a:rPr>
                        <a:t> </a:t>
                      </a:r>
                      <a:r>
                        <a:rPr sz="1000" dirty="0">
                          <a:latin typeface="Arial MT"/>
                          <a:cs typeface="Arial MT"/>
                        </a:rPr>
                        <a:t>-</a:t>
                      </a:r>
                      <a:r>
                        <a:rPr sz="1000" spc="-30" dirty="0">
                          <a:latin typeface="Arial MT"/>
                          <a:cs typeface="Arial MT"/>
                        </a:rPr>
                        <a:t> </a:t>
                      </a:r>
                      <a:r>
                        <a:rPr sz="1000" dirty="0">
                          <a:latin typeface="Arial MT"/>
                          <a:cs typeface="Arial MT"/>
                        </a:rPr>
                        <a:t>J</a:t>
                      </a:r>
                      <a:r>
                        <a:rPr sz="1000" spc="15" dirty="0">
                          <a:latin typeface="Arial MT"/>
                          <a:cs typeface="Arial MT"/>
                        </a:rPr>
                        <a:t>un</a:t>
                      </a:r>
                      <a:r>
                        <a:rPr sz="1000" dirty="0">
                          <a:latin typeface="Arial MT"/>
                          <a:cs typeface="Arial MT"/>
                        </a:rPr>
                        <a:t>i</a:t>
                      </a:r>
                      <a:r>
                        <a:rPr sz="1000" spc="-10" dirty="0">
                          <a:latin typeface="Arial MT"/>
                          <a:cs typeface="Arial MT"/>
                        </a:rPr>
                        <a:t> </a:t>
                      </a:r>
                      <a:r>
                        <a:rPr sz="1000" spc="15" dirty="0">
                          <a:latin typeface="Arial MT"/>
                          <a:cs typeface="Arial MT"/>
                        </a:rPr>
                        <a:t>2014</a:t>
                      </a:r>
                      <a:r>
                        <a:rPr sz="1000" dirty="0">
                          <a:latin typeface="Arial MT"/>
                          <a:cs typeface="Arial MT"/>
                        </a:rPr>
                        <a:t>)</a:t>
                      </a:r>
                      <a:endParaRPr sz="1000">
                        <a:latin typeface="Arial MT"/>
                        <a:cs typeface="Arial MT"/>
                      </a:endParaRPr>
                    </a:p>
                  </a:txBody>
                  <a:tcPr marL="0" marR="0" marT="0" marB="0"/>
                </a:tc>
                <a:tc>
                  <a:txBody>
                    <a:bodyPr/>
                    <a:lstStyle/>
                    <a:p>
                      <a:pPr>
                        <a:lnSpc>
                          <a:spcPct val="100000"/>
                        </a:lnSpc>
                      </a:pPr>
                      <a:endParaRPr sz="800">
                        <a:latin typeface="Times New Roman"/>
                        <a:cs typeface="Times New Roman"/>
                      </a:endParaRPr>
                    </a:p>
                  </a:txBody>
                  <a:tcPr marL="0" marR="0" marT="0" marB="0"/>
                </a:tc>
                <a:tc>
                  <a:txBody>
                    <a:bodyPr/>
                    <a:lstStyle/>
                    <a:p>
                      <a:pPr marL="5715">
                        <a:lnSpc>
                          <a:spcPts val="735"/>
                        </a:lnSpc>
                        <a:spcBef>
                          <a:spcPts val="40"/>
                        </a:spcBef>
                      </a:pPr>
                      <a:r>
                        <a:rPr sz="1000" dirty="0">
                          <a:latin typeface="Arial MT"/>
                          <a:cs typeface="Arial MT"/>
                        </a:rPr>
                        <a:t>(PP</a:t>
                      </a:r>
                      <a:r>
                        <a:rPr sz="1000" spc="-30" dirty="0">
                          <a:latin typeface="Arial MT"/>
                          <a:cs typeface="Arial MT"/>
                        </a:rPr>
                        <a:t> </a:t>
                      </a:r>
                      <a:r>
                        <a:rPr sz="1000" spc="15" dirty="0">
                          <a:latin typeface="Arial MT"/>
                          <a:cs typeface="Arial MT"/>
                        </a:rPr>
                        <a:t>No</a:t>
                      </a:r>
                      <a:r>
                        <a:rPr sz="1000" dirty="0">
                          <a:latin typeface="Arial MT"/>
                          <a:cs typeface="Arial MT"/>
                        </a:rPr>
                        <a:t>.</a:t>
                      </a:r>
                      <a:r>
                        <a:rPr sz="1000" spc="-45" dirty="0">
                          <a:latin typeface="Arial MT"/>
                          <a:cs typeface="Arial MT"/>
                        </a:rPr>
                        <a:t> </a:t>
                      </a:r>
                      <a:r>
                        <a:rPr sz="1000" spc="15" dirty="0">
                          <a:latin typeface="Arial MT"/>
                          <a:cs typeface="Arial MT"/>
                        </a:rPr>
                        <a:t>85</a:t>
                      </a:r>
                      <a:r>
                        <a:rPr sz="1000" spc="-20" dirty="0">
                          <a:latin typeface="Arial MT"/>
                          <a:cs typeface="Arial MT"/>
                        </a:rPr>
                        <a:t>/</a:t>
                      </a:r>
                      <a:r>
                        <a:rPr sz="1000" spc="15" dirty="0">
                          <a:latin typeface="Arial MT"/>
                          <a:cs typeface="Arial MT"/>
                        </a:rPr>
                        <a:t>201</a:t>
                      </a:r>
                      <a:r>
                        <a:rPr sz="1000" dirty="0">
                          <a:latin typeface="Arial MT"/>
                          <a:cs typeface="Arial MT"/>
                        </a:rPr>
                        <a:t>4</a:t>
                      </a:r>
                      <a:r>
                        <a:rPr sz="1000" spc="-10" dirty="0">
                          <a:latin typeface="Arial MT"/>
                          <a:cs typeface="Arial MT"/>
                        </a:rPr>
                        <a:t> </a:t>
                      </a:r>
                      <a:r>
                        <a:rPr sz="1000" dirty="0">
                          <a:latin typeface="Arial MT"/>
                          <a:cs typeface="Arial MT"/>
                        </a:rPr>
                        <a:t>-</a:t>
                      </a:r>
                      <a:r>
                        <a:rPr sz="1000" spc="-30" dirty="0">
                          <a:latin typeface="Arial MT"/>
                          <a:cs typeface="Arial MT"/>
                        </a:rPr>
                        <a:t> </a:t>
                      </a:r>
                      <a:r>
                        <a:rPr sz="1000" spc="-20" dirty="0">
                          <a:latin typeface="Arial MT"/>
                          <a:cs typeface="Arial MT"/>
                        </a:rPr>
                        <a:t>O</a:t>
                      </a:r>
                      <a:r>
                        <a:rPr sz="1000" dirty="0">
                          <a:latin typeface="Arial MT"/>
                          <a:cs typeface="Arial MT"/>
                        </a:rPr>
                        <a:t>k</a:t>
                      </a:r>
                      <a:r>
                        <a:rPr sz="1000" spc="-20" dirty="0">
                          <a:latin typeface="Arial MT"/>
                          <a:cs typeface="Arial MT"/>
                        </a:rPr>
                        <a:t>t</a:t>
                      </a:r>
                      <a:r>
                        <a:rPr sz="1000" spc="15" dirty="0">
                          <a:latin typeface="Arial MT"/>
                          <a:cs typeface="Arial MT"/>
                        </a:rPr>
                        <a:t>obe</a:t>
                      </a:r>
                      <a:r>
                        <a:rPr sz="1000" dirty="0">
                          <a:latin typeface="Arial MT"/>
                          <a:cs typeface="Arial MT"/>
                        </a:rPr>
                        <a:t>r</a:t>
                      </a:r>
                      <a:r>
                        <a:rPr sz="1000" spc="-25" dirty="0">
                          <a:latin typeface="Arial MT"/>
                          <a:cs typeface="Arial MT"/>
                        </a:rPr>
                        <a:t> </a:t>
                      </a:r>
                      <a:r>
                        <a:rPr sz="1000" spc="15" dirty="0">
                          <a:latin typeface="Arial MT"/>
                          <a:cs typeface="Arial MT"/>
                        </a:rPr>
                        <a:t>2014</a:t>
                      </a:r>
                      <a:r>
                        <a:rPr sz="1000" dirty="0">
                          <a:latin typeface="Arial MT"/>
                          <a:cs typeface="Arial MT"/>
                        </a:rPr>
                        <a:t>)</a:t>
                      </a:r>
                      <a:endParaRPr sz="1000">
                        <a:latin typeface="Arial MT"/>
                        <a:cs typeface="Arial MT"/>
                      </a:endParaRPr>
                    </a:p>
                  </a:txBody>
                  <a:tcPr marL="0" marR="0" marT="7620" marB="0"/>
                </a:tc>
                <a:tc>
                  <a:txBody>
                    <a:bodyPr/>
                    <a:lstStyle/>
                    <a:p>
                      <a:pPr>
                        <a:lnSpc>
                          <a:spcPct val="100000"/>
                        </a:lnSpc>
                      </a:pPr>
                      <a:endParaRPr sz="800">
                        <a:latin typeface="Times New Roman"/>
                        <a:cs typeface="Times New Roman"/>
                      </a:endParaRPr>
                    </a:p>
                  </a:txBody>
                  <a:tcPr marL="0" marR="0" marT="0" marB="0"/>
                </a:tc>
                <a:tc>
                  <a:txBody>
                    <a:bodyPr/>
                    <a:lstStyle/>
                    <a:p>
                      <a:pPr algn="r">
                        <a:lnSpc>
                          <a:spcPts val="645"/>
                        </a:lnSpc>
                      </a:pPr>
                      <a:r>
                        <a:rPr sz="1000" dirty="0">
                          <a:latin typeface="Arial MT"/>
                          <a:cs typeface="Arial MT"/>
                        </a:rPr>
                        <a:t>(PP</a:t>
                      </a:r>
                      <a:r>
                        <a:rPr sz="1000" spc="-30" dirty="0">
                          <a:latin typeface="Arial MT"/>
                          <a:cs typeface="Arial MT"/>
                        </a:rPr>
                        <a:t> </a:t>
                      </a:r>
                      <a:r>
                        <a:rPr sz="1000" spc="15" dirty="0">
                          <a:latin typeface="Arial MT"/>
                          <a:cs typeface="Arial MT"/>
                        </a:rPr>
                        <a:t>No</a:t>
                      </a:r>
                      <a:r>
                        <a:rPr sz="1000" dirty="0">
                          <a:latin typeface="Arial MT"/>
                          <a:cs typeface="Arial MT"/>
                        </a:rPr>
                        <a:t>.</a:t>
                      </a:r>
                      <a:r>
                        <a:rPr sz="1000" spc="-45" dirty="0">
                          <a:latin typeface="Arial MT"/>
                          <a:cs typeface="Arial MT"/>
                        </a:rPr>
                        <a:t> </a:t>
                      </a:r>
                      <a:r>
                        <a:rPr sz="1000" spc="15" dirty="0">
                          <a:latin typeface="Arial MT"/>
                          <a:cs typeface="Arial MT"/>
                        </a:rPr>
                        <a:t>31</a:t>
                      </a:r>
                      <a:r>
                        <a:rPr sz="1000" spc="-20" dirty="0">
                          <a:latin typeface="Arial MT"/>
                          <a:cs typeface="Arial MT"/>
                        </a:rPr>
                        <a:t>/</a:t>
                      </a:r>
                      <a:r>
                        <a:rPr sz="1000" spc="15" dirty="0">
                          <a:latin typeface="Arial MT"/>
                          <a:cs typeface="Arial MT"/>
                        </a:rPr>
                        <a:t>201</a:t>
                      </a:r>
                      <a:r>
                        <a:rPr sz="1000" dirty="0">
                          <a:latin typeface="Arial MT"/>
                          <a:cs typeface="Arial MT"/>
                        </a:rPr>
                        <a:t>4</a:t>
                      </a:r>
                      <a:r>
                        <a:rPr sz="1000" spc="-10" dirty="0">
                          <a:latin typeface="Arial MT"/>
                          <a:cs typeface="Arial MT"/>
                        </a:rPr>
                        <a:t> </a:t>
                      </a:r>
                      <a:r>
                        <a:rPr sz="1000" dirty="0">
                          <a:latin typeface="Arial MT"/>
                          <a:cs typeface="Arial MT"/>
                        </a:rPr>
                        <a:t>-</a:t>
                      </a:r>
                      <a:r>
                        <a:rPr sz="1000" spc="-30" dirty="0">
                          <a:latin typeface="Arial MT"/>
                          <a:cs typeface="Arial MT"/>
                        </a:rPr>
                        <a:t> </a:t>
                      </a:r>
                      <a:r>
                        <a:rPr sz="1000" spc="-55" dirty="0">
                          <a:latin typeface="Arial MT"/>
                          <a:cs typeface="Arial MT"/>
                        </a:rPr>
                        <a:t>M</a:t>
                      </a:r>
                      <a:r>
                        <a:rPr sz="1000" spc="15" dirty="0">
                          <a:latin typeface="Arial MT"/>
                          <a:cs typeface="Arial MT"/>
                        </a:rPr>
                        <a:t>e</a:t>
                      </a:r>
                      <a:r>
                        <a:rPr sz="1000" dirty="0">
                          <a:latin typeface="Arial MT"/>
                          <a:cs typeface="Arial MT"/>
                        </a:rPr>
                        <a:t>i</a:t>
                      </a:r>
                      <a:r>
                        <a:rPr sz="1000" spc="-10" dirty="0">
                          <a:latin typeface="Arial MT"/>
                          <a:cs typeface="Arial MT"/>
                        </a:rPr>
                        <a:t> </a:t>
                      </a:r>
                      <a:r>
                        <a:rPr sz="1000" spc="15" dirty="0">
                          <a:latin typeface="Arial MT"/>
                          <a:cs typeface="Arial MT"/>
                        </a:rPr>
                        <a:t>2014</a:t>
                      </a:r>
                      <a:r>
                        <a:rPr sz="1000" dirty="0">
                          <a:latin typeface="Arial MT"/>
                          <a:cs typeface="Arial MT"/>
                        </a:rPr>
                        <a:t>)</a:t>
                      </a:r>
                      <a:endParaRPr sz="1000">
                        <a:latin typeface="Arial MT"/>
                        <a:cs typeface="Arial MT"/>
                      </a:endParaRPr>
                    </a:p>
                  </a:txBody>
                  <a:tcPr marL="0" marR="0" marT="0" marB="0"/>
                </a:tc>
                <a:extLst>
                  <a:ext uri="{0D108BD9-81ED-4DB2-BD59-A6C34878D82A}">
                    <a16:rowId xmlns:a16="http://schemas.microsoft.com/office/drawing/2014/main" val="10001"/>
                  </a:ext>
                </a:extLst>
              </a:tr>
            </a:tbl>
          </a:graphicData>
        </a:graphic>
      </p:graphicFrame>
      <p:graphicFrame>
        <p:nvGraphicFramePr>
          <p:cNvPr id="111" name="object 111"/>
          <p:cNvGraphicFramePr>
            <a:graphicFrameLocks noGrp="1"/>
          </p:cNvGraphicFramePr>
          <p:nvPr/>
        </p:nvGraphicFramePr>
        <p:xfrm>
          <a:off x="257463" y="2565799"/>
          <a:ext cx="12698730" cy="363209"/>
        </p:xfrm>
        <a:graphic>
          <a:graphicData uri="http://schemas.openxmlformats.org/drawingml/2006/table">
            <a:tbl>
              <a:tblPr firstRow="1" bandRow="1">
                <a:tableStyleId>{2D5ABB26-0587-4C30-8999-92F81FD0307C}</a:tableStyleId>
              </a:tblPr>
              <a:tblGrid>
                <a:gridCol w="2010728">
                  <a:extLst>
                    <a:ext uri="{9D8B030D-6E8A-4147-A177-3AD203B41FA5}">
                      <a16:colId xmlns:a16="http://schemas.microsoft.com/office/drawing/2014/main" val="20000"/>
                    </a:ext>
                  </a:extLst>
                </a:gridCol>
                <a:gridCol w="1870710">
                  <a:extLst>
                    <a:ext uri="{9D8B030D-6E8A-4147-A177-3AD203B41FA5}">
                      <a16:colId xmlns:a16="http://schemas.microsoft.com/office/drawing/2014/main" val="20001"/>
                    </a:ext>
                  </a:extLst>
                </a:gridCol>
                <a:gridCol w="1703069">
                  <a:extLst>
                    <a:ext uri="{9D8B030D-6E8A-4147-A177-3AD203B41FA5}">
                      <a16:colId xmlns:a16="http://schemas.microsoft.com/office/drawing/2014/main" val="20002"/>
                    </a:ext>
                  </a:extLst>
                </a:gridCol>
                <a:gridCol w="1568768">
                  <a:extLst>
                    <a:ext uri="{9D8B030D-6E8A-4147-A177-3AD203B41FA5}">
                      <a16:colId xmlns:a16="http://schemas.microsoft.com/office/drawing/2014/main" val="20003"/>
                    </a:ext>
                  </a:extLst>
                </a:gridCol>
                <a:gridCol w="2074544">
                  <a:extLst>
                    <a:ext uri="{9D8B030D-6E8A-4147-A177-3AD203B41FA5}">
                      <a16:colId xmlns:a16="http://schemas.microsoft.com/office/drawing/2014/main" val="20004"/>
                    </a:ext>
                  </a:extLst>
                </a:gridCol>
                <a:gridCol w="1987868">
                  <a:extLst>
                    <a:ext uri="{9D8B030D-6E8A-4147-A177-3AD203B41FA5}">
                      <a16:colId xmlns:a16="http://schemas.microsoft.com/office/drawing/2014/main" val="20005"/>
                    </a:ext>
                  </a:extLst>
                </a:gridCol>
                <a:gridCol w="1483043">
                  <a:extLst>
                    <a:ext uri="{9D8B030D-6E8A-4147-A177-3AD203B41FA5}">
                      <a16:colId xmlns:a16="http://schemas.microsoft.com/office/drawing/2014/main" val="20006"/>
                    </a:ext>
                  </a:extLst>
                </a:gridCol>
              </a:tblGrid>
              <a:tr h="176417">
                <a:tc>
                  <a:txBody>
                    <a:bodyPr/>
                    <a:lstStyle/>
                    <a:p>
                      <a:pPr marL="31750">
                        <a:lnSpc>
                          <a:spcPts val="720"/>
                        </a:lnSpc>
                      </a:pPr>
                      <a:r>
                        <a:rPr sz="1000" dirty="0">
                          <a:latin typeface="Arial MT"/>
                          <a:cs typeface="Arial MT"/>
                        </a:rPr>
                        <a:t>B</a:t>
                      </a:r>
                      <a:r>
                        <a:rPr sz="1000" spc="15" dirty="0">
                          <a:latin typeface="Arial MT"/>
                          <a:cs typeface="Arial MT"/>
                        </a:rPr>
                        <a:t>e</a:t>
                      </a:r>
                      <a:r>
                        <a:rPr sz="1000" dirty="0">
                          <a:latin typeface="Arial MT"/>
                          <a:cs typeface="Arial MT"/>
                        </a:rPr>
                        <a:t>r</a:t>
                      </a:r>
                      <a:r>
                        <a:rPr sz="1000" spc="15" dirty="0">
                          <a:latin typeface="Arial MT"/>
                          <a:cs typeface="Arial MT"/>
                        </a:rPr>
                        <a:t>ope</a:t>
                      </a:r>
                      <a:r>
                        <a:rPr sz="1000" dirty="0">
                          <a:latin typeface="Arial MT"/>
                          <a:cs typeface="Arial MT"/>
                        </a:rPr>
                        <a:t>r</a:t>
                      </a:r>
                      <a:r>
                        <a:rPr sz="1000" spc="15" dirty="0">
                          <a:latin typeface="Arial MT"/>
                          <a:cs typeface="Arial MT"/>
                        </a:rPr>
                        <a:t>a</a:t>
                      </a:r>
                      <a:r>
                        <a:rPr sz="1000" spc="50" dirty="0">
                          <a:latin typeface="Arial MT"/>
                          <a:cs typeface="Arial MT"/>
                        </a:rPr>
                        <a:t>s</a:t>
                      </a:r>
                      <a:r>
                        <a:rPr sz="1000" dirty="0">
                          <a:latin typeface="Arial MT"/>
                          <a:cs typeface="Arial MT"/>
                        </a:rPr>
                        <a:t>i</a:t>
                      </a:r>
                      <a:r>
                        <a:rPr sz="1000" spc="-15" dirty="0">
                          <a:latin typeface="Arial MT"/>
                          <a:cs typeface="Arial MT"/>
                        </a:rPr>
                        <a:t> </a:t>
                      </a:r>
                      <a:r>
                        <a:rPr sz="1000" spc="15" dirty="0">
                          <a:latin typeface="Arial MT"/>
                          <a:cs typeface="Arial MT"/>
                        </a:rPr>
                        <a:t>De</a:t>
                      </a:r>
                      <a:r>
                        <a:rPr sz="1000" spc="50" dirty="0">
                          <a:latin typeface="Arial MT"/>
                          <a:cs typeface="Arial MT"/>
                        </a:rPr>
                        <a:t>s</a:t>
                      </a:r>
                      <a:r>
                        <a:rPr sz="1000" spc="15" dirty="0">
                          <a:latin typeface="Arial MT"/>
                          <a:cs typeface="Arial MT"/>
                        </a:rPr>
                        <a:t>e</a:t>
                      </a:r>
                      <a:r>
                        <a:rPr sz="1000" spc="50" dirty="0">
                          <a:latin typeface="Arial MT"/>
                          <a:cs typeface="Arial MT"/>
                        </a:rPr>
                        <a:t>m</a:t>
                      </a:r>
                      <a:r>
                        <a:rPr sz="1000" spc="15" dirty="0">
                          <a:latin typeface="Arial MT"/>
                          <a:cs typeface="Arial MT"/>
                        </a:rPr>
                        <a:t>be</a:t>
                      </a:r>
                      <a:r>
                        <a:rPr sz="1000" dirty="0">
                          <a:latin typeface="Arial MT"/>
                          <a:cs typeface="Arial MT"/>
                        </a:rPr>
                        <a:t>r</a:t>
                      </a:r>
                      <a:r>
                        <a:rPr sz="1000" spc="-20" dirty="0">
                          <a:latin typeface="Arial MT"/>
                          <a:cs typeface="Arial MT"/>
                        </a:rPr>
                        <a:t> </a:t>
                      </a:r>
                      <a:r>
                        <a:rPr sz="1000" spc="15" dirty="0">
                          <a:latin typeface="Arial MT"/>
                          <a:cs typeface="Arial MT"/>
                        </a:rPr>
                        <a:t>2018</a:t>
                      </a:r>
                      <a:endParaRPr sz="1000">
                        <a:latin typeface="Arial MT"/>
                        <a:cs typeface="Arial MT"/>
                      </a:endParaRPr>
                    </a:p>
                  </a:txBody>
                  <a:tcPr marL="0" marR="0" marT="0" marB="0"/>
                </a:tc>
                <a:tc>
                  <a:txBody>
                    <a:bodyPr/>
                    <a:lstStyle/>
                    <a:p>
                      <a:pPr marL="306705">
                        <a:lnSpc>
                          <a:spcPct val="100000"/>
                        </a:lnSpc>
                        <a:spcBef>
                          <a:spcPts val="15"/>
                        </a:spcBef>
                      </a:pPr>
                      <a:r>
                        <a:rPr sz="1000" spc="-10" dirty="0">
                          <a:latin typeface="Arial MT"/>
                          <a:cs typeface="Arial MT"/>
                        </a:rPr>
                        <a:t>2019)</a:t>
                      </a:r>
                      <a:endParaRPr sz="1000">
                        <a:latin typeface="Arial MT"/>
                        <a:cs typeface="Arial MT"/>
                      </a:endParaRPr>
                    </a:p>
                  </a:txBody>
                  <a:tcPr marL="0" marR="0" marT="2858" marB="0"/>
                </a:tc>
                <a:tc>
                  <a:txBody>
                    <a:bodyPr/>
                    <a:lstStyle/>
                    <a:p>
                      <a:pPr marR="153670" algn="r">
                        <a:lnSpc>
                          <a:spcPts val="775"/>
                        </a:lnSpc>
                      </a:pPr>
                      <a:r>
                        <a:rPr sz="1000" dirty="0">
                          <a:latin typeface="Arial MT"/>
                          <a:cs typeface="Arial MT"/>
                        </a:rPr>
                        <a:t>-</a:t>
                      </a:r>
                      <a:r>
                        <a:rPr sz="1000" spc="-30" dirty="0">
                          <a:latin typeface="Arial MT"/>
                          <a:cs typeface="Arial MT"/>
                        </a:rPr>
                        <a:t> </a:t>
                      </a:r>
                      <a:r>
                        <a:rPr sz="1000" spc="15" dirty="0">
                          <a:latin typeface="Arial MT"/>
                          <a:cs typeface="Arial MT"/>
                        </a:rPr>
                        <a:t>No</a:t>
                      </a:r>
                      <a:r>
                        <a:rPr sz="1000" spc="-55" dirty="0">
                          <a:latin typeface="Arial MT"/>
                          <a:cs typeface="Arial MT"/>
                        </a:rPr>
                        <a:t>v</a:t>
                      </a:r>
                      <a:r>
                        <a:rPr sz="1000" spc="15" dirty="0">
                          <a:latin typeface="Arial MT"/>
                          <a:cs typeface="Arial MT"/>
                        </a:rPr>
                        <a:t>e</a:t>
                      </a:r>
                      <a:r>
                        <a:rPr sz="1000" spc="50" dirty="0">
                          <a:latin typeface="Arial MT"/>
                          <a:cs typeface="Arial MT"/>
                        </a:rPr>
                        <a:t>m</a:t>
                      </a:r>
                      <a:r>
                        <a:rPr sz="1000" spc="15" dirty="0">
                          <a:latin typeface="Arial MT"/>
                          <a:cs typeface="Arial MT"/>
                        </a:rPr>
                        <a:t>be</a:t>
                      </a:r>
                      <a:r>
                        <a:rPr sz="1000" dirty="0">
                          <a:latin typeface="Arial MT"/>
                          <a:cs typeface="Arial MT"/>
                        </a:rPr>
                        <a:t>r</a:t>
                      </a:r>
                      <a:r>
                        <a:rPr sz="1000" spc="-25" dirty="0">
                          <a:latin typeface="Arial MT"/>
                          <a:cs typeface="Arial MT"/>
                        </a:rPr>
                        <a:t> </a:t>
                      </a:r>
                      <a:r>
                        <a:rPr sz="1000" spc="15" dirty="0">
                          <a:latin typeface="Arial MT"/>
                          <a:cs typeface="Arial MT"/>
                        </a:rPr>
                        <a:t>2022</a:t>
                      </a:r>
                      <a:r>
                        <a:rPr sz="1000" dirty="0">
                          <a:latin typeface="Arial MT"/>
                          <a:cs typeface="Arial MT"/>
                        </a:rPr>
                        <a:t>)</a:t>
                      </a:r>
                      <a:endParaRPr sz="1000">
                        <a:latin typeface="Arial MT"/>
                        <a:cs typeface="Arial MT"/>
                      </a:endParaRPr>
                    </a:p>
                  </a:txBody>
                  <a:tcPr marL="0" marR="0" marT="0" marB="0"/>
                </a:tc>
                <a:tc>
                  <a:txBody>
                    <a:bodyPr/>
                    <a:lstStyle/>
                    <a:p>
                      <a:pPr marL="161290">
                        <a:lnSpc>
                          <a:spcPts val="690"/>
                        </a:lnSpc>
                        <a:spcBef>
                          <a:spcPts val="135"/>
                        </a:spcBef>
                      </a:pPr>
                      <a:r>
                        <a:rPr sz="1000" dirty="0">
                          <a:latin typeface="Arial MT"/>
                          <a:cs typeface="Arial MT"/>
                        </a:rPr>
                        <a:t>K</a:t>
                      </a:r>
                      <a:r>
                        <a:rPr sz="1000" spc="15" dirty="0">
                          <a:latin typeface="Arial MT"/>
                          <a:cs typeface="Arial MT"/>
                        </a:rPr>
                        <a:t>egia</a:t>
                      </a:r>
                      <a:r>
                        <a:rPr sz="1000" spc="-20" dirty="0">
                          <a:latin typeface="Arial MT"/>
                          <a:cs typeface="Arial MT"/>
                        </a:rPr>
                        <a:t>t</a:t>
                      </a:r>
                      <a:r>
                        <a:rPr sz="1000" spc="15" dirty="0">
                          <a:latin typeface="Arial MT"/>
                          <a:cs typeface="Arial MT"/>
                        </a:rPr>
                        <a:t>a</a:t>
                      </a:r>
                      <a:r>
                        <a:rPr sz="1000" dirty="0">
                          <a:latin typeface="Arial MT"/>
                          <a:cs typeface="Arial MT"/>
                        </a:rPr>
                        <a:t>n</a:t>
                      </a:r>
                      <a:r>
                        <a:rPr sz="1000" spc="-15" dirty="0">
                          <a:latin typeface="Arial MT"/>
                          <a:cs typeface="Arial MT"/>
                        </a:rPr>
                        <a:t> </a:t>
                      </a:r>
                      <a:r>
                        <a:rPr sz="1000" spc="15" dirty="0">
                          <a:latin typeface="Arial MT"/>
                          <a:cs typeface="Arial MT"/>
                        </a:rPr>
                        <a:t>U</a:t>
                      </a:r>
                      <a:r>
                        <a:rPr sz="1000" spc="-20" dirty="0">
                          <a:latin typeface="Arial MT"/>
                          <a:cs typeface="Arial MT"/>
                        </a:rPr>
                        <a:t>t</a:t>
                      </a:r>
                      <a:r>
                        <a:rPr sz="1000" spc="15" dirty="0">
                          <a:latin typeface="Arial MT"/>
                          <a:cs typeface="Arial MT"/>
                        </a:rPr>
                        <a:t>a</a:t>
                      </a:r>
                      <a:r>
                        <a:rPr sz="1000" spc="50" dirty="0">
                          <a:latin typeface="Arial MT"/>
                          <a:cs typeface="Arial MT"/>
                        </a:rPr>
                        <a:t>m</a:t>
                      </a:r>
                      <a:r>
                        <a:rPr sz="1000" spc="20" dirty="0">
                          <a:latin typeface="Arial MT"/>
                          <a:cs typeface="Arial MT"/>
                        </a:rPr>
                        <a:t>a</a:t>
                      </a:r>
                      <a:r>
                        <a:rPr sz="1000" dirty="0">
                          <a:latin typeface="Arial MT"/>
                          <a:cs typeface="Arial MT"/>
                        </a:rPr>
                        <a:t>:</a:t>
                      </a:r>
                      <a:endParaRPr sz="1000">
                        <a:latin typeface="Arial MT"/>
                        <a:cs typeface="Arial MT"/>
                      </a:endParaRPr>
                    </a:p>
                  </a:txBody>
                  <a:tcPr marL="0" marR="0" marT="25718" marB="0"/>
                </a:tc>
                <a:tc>
                  <a:txBody>
                    <a:bodyPr/>
                    <a:lstStyle/>
                    <a:p>
                      <a:pPr marL="283845">
                        <a:lnSpc>
                          <a:spcPts val="775"/>
                        </a:lnSpc>
                      </a:pPr>
                      <a:r>
                        <a:rPr sz="1000" dirty="0">
                          <a:latin typeface="Arial MT"/>
                          <a:cs typeface="Arial MT"/>
                        </a:rPr>
                        <a:t>B</a:t>
                      </a:r>
                      <a:r>
                        <a:rPr sz="1000" spc="15" dirty="0">
                          <a:latin typeface="Arial MT"/>
                          <a:cs typeface="Arial MT"/>
                        </a:rPr>
                        <a:t>e</a:t>
                      </a:r>
                      <a:r>
                        <a:rPr sz="1000" dirty="0">
                          <a:latin typeface="Arial MT"/>
                          <a:cs typeface="Arial MT"/>
                        </a:rPr>
                        <a:t>r</a:t>
                      </a:r>
                      <a:r>
                        <a:rPr sz="1000" spc="15" dirty="0">
                          <a:latin typeface="Arial MT"/>
                          <a:cs typeface="Arial MT"/>
                        </a:rPr>
                        <a:t>ope</a:t>
                      </a:r>
                      <a:r>
                        <a:rPr sz="1000" dirty="0">
                          <a:latin typeface="Arial MT"/>
                          <a:cs typeface="Arial MT"/>
                        </a:rPr>
                        <a:t>r</a:t>
                      </a:r>
                      <a:r>
                        <a:rPr sz="1000" spc="15" dirty="0">
                          <a:latin typeface="Arial MT"/>
                          <a:cs typeface="Arial MT"/>
                        </a:rPr>
                        <a:t>a</a:t>
                      </a:r>
                      <a:r>
                        <a:rPr sz="1000" spc="50" dirty="0">
                          <a:latin typeface="Arial MT"/>
                          <a:cs typeface="Arial MT"/>
                        </a:rPr>
                        <a:t>s</a:t>
                      </a:r>
                      <a:r>
                        <a:rPr sz="1000" dirty="0">
                          <a:latin typeface="Arial MT"/>
                          <a:cs typeface="Arial MT"/>
                        </a:rPr>
                        <a:t>i</a:t>
                      </a:r>
                      <a:r>
                        <a:rPr sz="1000" spc="-15" dirty="0">
                          <a:latin typeface="Arial MT"/>
                          <a:cs typeface="Arial MT"/>
                        </a:rPr>
                        <a:t> </a:t>
                      </a:r>
                      <a:r>
                        <a:rPr sz="1000" spc="-20" dirty="0">
                          <a:latin typeface="Arial MT"/>
                          <a:cs typeface="Arial MT"/>
                        </a:rPr>
                        <a:t>O</a:t>
                      </a:r>
                      <a:r>
                        <a:rPr sz="1000" dirty="0">
                          <a:latin typeface="Arial MT"/>
                          <a:cs typeface="Arial MT"/>
                        </a:rPr>
                        <a:t>k</a:t>
                      </a:r>
                      <a:r>
                        <a:rPr sz="1000" spc="-20" dirty="0">
                          <a:latin typeface="Arial MT"/>
                          <a:cs typeface="Arial MT"/>
                        </a:rPr>
                        <a:t>t</a:t>
                      </a:r>
                      <a:r>
                        <a:rPr sz="1000" spc="15" dirty="0">
                          <a:latin typeface="Arial MT"/>
                          <a:cs typeface="Arial MT"/>
                        </a:rPr>
                        <a:t>obe</a:t>
                      </a:r>
                      <a:r>
                        <a:rPr sz="1000" dirty="0">
                          <a:latin typeface="Arial MT"/>
                          <a:cs typeface="Arial MT"/>
                        </a:rPr>
                        <a:t>r</a:t>
                      </a:r>
                      <a:r>
                        <a:rPr sz="1000" spc="-20" dirty="0">
                          <a:latin typeface="Arial MT"/>
                          <a:cs typeface="Arial MT"/>
                        </a:rPr>
                        <a:t> </a:t>
                      </a:r>
                      <a:r>
                        <a:rPr sz="1000" spc="15" dirty="0">
                          <a:latin typeface="Arial MT"/>
                          <a:cs typeface="Arial MT"/>
                        </a:rPr>
                        <a:t>2017</a:t>
                      </a:r>
                      <a:endParaRPr sz="1000">
                        <a:latin typeface="Arial MT"/>
                        <a:cs typeface="Arial MT"/>
                      </a:endParaRPr>
                    </a:p>
                  </a:txBody>
                  <a:tcPr marL="0" marR="0" marT="0" marB="0"/>
                </a:tc>
                <a:tc>
                  <a:txBody>
                    <a:bodyPr/>
                    <a:lstStyle/>
                    <a:p>
                      <a:pPr marL="201295">
                        <a:lnSpc>
                          <a:spcPct val="100000"/>
                        </a:lnSpc>
                        <a:spcBef>
                          <a:spcPts val="40"/>
                        </a:spcBef>
                      </a:pPr>
                      <a:r>
                        <a:rPr sz="1000" spc="-10" dirty="0">
                          <a:latin typeface="Arial MT"/>
                          <a:cs typeface="Arial MT"/>
                        </a:rPr>
                        <a:t>B</a:t>
                      </a:r>
                      <a:r>
                        <a:rPr sz="1000" spc="10" dirty="0">
                          <a:latin typeface="Arial MT"/>
                          <a:cs typeface="Arial MT"/>
                        </a:rPr>
                        <a:t>e</a:t>
                      </a:r>
                      <a:r>
                        <a:rPr sz="1000" spc="-5" dirty="0">
                          <a:latin typeface="Arial MT"/>
                          <a:cs typeface="Arial MT"/>
                        </a:rPr>
                        <a:t>r</a:t>
                      </a:r>
                      <a:r>
                        <a:rPr sz="1000" spc="10" dirty="0">
                          <a:latin typeface="Arial MT"/>
                          <a:cs typeface="Arial MT"/>
                        </a:rPr>
                        <a:t>ope</a:t>
                      </a:r>
                      <a:r>
                        <a:rPr sz="1000" spc="-5" dirty="0">
                          <a:latin typeface="Arial MT"/>
                          <a:cs typeface="Arial MT"/>
                        </a:rPr>
                        <a:t>r</a:t>
                      </a:r>
                      <a:r>
                        <a:rPr sz="1000" spc="10" dirty="0">
                          <a:latin typeface="Arial MT"/>
                          <a:cs typeface="Arial MT"/>
                        </a:rPr>
                        <a:t>a</a:t>
                      </a:r>
                      <a:r>
                        <a:rPr sz="1000" spc="45" dirty="0">
                          <a:latin typeface="Arial MT"/>
                          <a:cs typeface="Arial MT"/>
                        </a:rPr>
                        <a:t>s</a:t>
                      </a:r>
                      <a:r>
                        <a:rPr sz="1000" dirty="0">
                          <a:latin typeface="Arial MT"/>
                          <a:cs typeface="Arial MT"/>
                        </a:rPr>
                        <a:t>i</a:t>
                      </a:r>
                      <a:r>
                        <a:rPr sz="1000" spc="-65" dirty="0">
                          <a:latin typeface="Arial MT"/>
                          <a:cs typeface="Arial MT"/>
                        </a:rPr>
                        <a:t> </a:t>
                      </a:r>
                      <a:r>
                        <a:rPr sz="1000" spc="-60" dirty="0">
                          <a:latin typeface="Arial MT"/>
                          <a:cs typeface="Arial MT"/>
                        </a:rPr>
                        <a:t>A</a:t>
                      </a:r>
                      <a:r>
                        <a:rPr sz="1000" spc="10" dirty="0">
                          <a:latin typeface="Arial MT"/>
                          <a:cs typeface="Arial MT"/>
                        </a:rPr>
                        <a:t>p</a:t>
                      </a:r>
                      <a:r>
                        <a:rPr sz="1000" spc="-5" dirty="0">
                          <a:latin typeface="Arial MT"/>
                          <a:cs typeface="Arial MT"/>
                        </a:rPr>
                        <a:t>r</a:t>
                      </a:r>
                      <a:r>
                        <a:rPr sz="1000" spc="10" dirty="0">
                          <a:latin typeface="Arial MT"/>
                          <a:cs typeface="Arial MT"/>
                        </a:rPr>
                        <a:t>i</a:t>
                      </a:r>
                      <a:r>
                        <a:rPr sz="1000" dirty="0">
                          <a:latin typeface="Arial MT"/>
                          <a:cs typeface="Arial MT"/>
                        </a:rPr>
                        <a:t>l</a:t>
                      </a:r>
                      <a:r>
                        <a:rPr sz="1000" spc="-10" dirty="0">
                          <a:latin typeface="Arial MT"/>
                          <a:cs typeface="Arial MT"/>
                        </a:rPr>
                        <a:t> </a:t>
                      </a:r>
                      <a:r>
                        <a:rPr sz="1000" spc="10" dirty="0">
                          <a:latin typeface="Arial MT"/>
                          <a:cs typeface="Arial MT"/>
                        </a:rPr>
                        <a:t>2019</a:t>
                      </a:r>
                      <a:endParaRPr sz="1000">
                        <a:latin typeface="Arial MT"/>
                        <a:cs typeface="Arial MT"/>
                      </a:endParaRPr>
                    </a:p>
                  </a:txBody>
                  <a:tcPr marL="0" marR="0" marT="7620" marB="0"/>
                </a:tc>
                <a:tc>
                  <a:txBody>
                    <a:bodyPr/>
                    <a:lstStyle/>
                    <a:p>
                      <a:pPr marR="2540" algn="r">
                        <a:lnSpc>
                          <a:spcPts val="645"/>
                        </a:lnSpc>
                      </a:pPr>
                      <a:r>
                        <a:rPr sz="1000" dirty="0">
                          <a:latin typeface="Arial MT"/>
                          <a:cs typeface="Arial MT"/>
                        </a:rPr>
                        <a:t>B</a:t>
                      </a:r>
                      <a:r>
                        <a:rPr sz="1000" spc="15" dirty="0">
                          <a:latin typeface="Arial MT"/>
                          <a:cs typeface="Arial MT"/>
                        </a:rPr>
                        <a:t>e</a:t>
                      </a:r>
                      <a:r>
                        <a:rPr sz="1000" dirty="0">
                          <a:latin typeface="Arial MT"/>
                          <a:cs typeface="Arial MT"/>
                        </a:rPr>
                        <a:t>r</a:t>
                      </a:r>
                      <a:r>
                        <a:rPr sz="1000" spc="15" dirty="0">
                          <a:latin typeface="Arial MT"/>
                          <a:cs typeface="Arial MT"/>
                        </a:rPr>
                        <a:t>ope</a:t>
                      </a:r>
                      <a:r>
                        <a:rPr sz="1000" dirty="0">
                          <a:latin typeface="Arial MT"/>
                          <a:cs typeface="Arial MT"/>
                        </a:rPr>
                        <a:t>r</a:t>
                      </a:r>
                      <a:r>
                        <a:rPr sz="1000" spc="15" dirty="0">
                          <a:latin typeface="Arial MT"/>
                          <a:cs typeface="Arial MT"/>
                        </a:rPr>
                        <a:t>a</a:t>
                      </a:r>
                      <a:r>
                        <a:rPr sz="1000" spc="50" dirty="0">
                          <a:latin typeface="Arial MT"/>
                          <a:cs typeface="Arial MT"/>
                        </a:rPr>
                        <a:t>s</a:t>
                      </a:r>
                      <a:r>
                        <a:rPr sz="1000" dirty="0">
                          <a:latin typeface="Arial MT"/>
                          <a:cs typeface="Arial MT"/>
                        </a:rPr>
                        <a:t>i</a:t>
                      </a:r>
                      <a:r>
                        <a:rPr sz="1000" spc="-15" dirty="0">
                          <a:latin typeface="Arial MT"/>
                          <a:cs typeface="Arial MT"/>
                        </a:rPr>
                        <a:t> </a:t>
                      </a:r>
                      <a:r>
                        <a:rPr sz="1000" dirty="0">
                          <a:latin typeface="Arial MT"/>
                          <a:cs typeface="Arial MT"/>
                        </a:rPr>
                        <a:t>S</a:t>
                      </a:r>
                      <a:r>
                        <a:rPr sz="1000" spc="15" dirty="0">
                          <a:latin typeface="Arial MT"/>
                          <a:cs typeface="Arial MT"/>
                        </a:rPr>
                        <a:t>ep</a:t>
                      </a:r>
                      <a:r>
                        <a:rPr sz="1000" spc="-20" dirty="0">
                          <a:latin typeface="Arial MT"/>
                          <a:cs typeface="Arial MT"/>
                        </a:rPr>
                        <a:t>t</a:t>
                      </a:r>
                      <a:r>
                        <a:rPr sz="1000" dirty="0">
                          <a:latin typeface="Arial MT"/>
                          <a:cs typeface="Arial MT"/>
                        </a:rPr>
                        <a:t>e</a:t>
                      </a:r>
                      <a:endParaRPr sz="1000">
                        <a:latin typeface="Arial MT"/>
                        <a:cs typeface="Arial MT"/>
                      </a:endParaRPr>
                    </a:p>
                  </a:txBody>
                  <a:tcPr marL="0" marR="0" marT="0" marB="0"/>
                </a:tc>
                <a:extLst>
                  <a:ext uri="{0D108BD9-81ED-4DB2-BD59-A6C34878D82A}">
                    <a16:rowId xmlns:a16="http://schemas.microsoft.com/office/drawing/2014/main" val="10000"/>
                  </a:ext>
                </a:extLst>
              </a:tr>
              <a:tr h="186792">
                <a:tc>
                  <a:txBody>
                    <a:bodyPr/>
                    <a:lstStyle/>
                    <a:p>
                      <a:pPr marL="31750">
                        <a:lnSpc>
                          <a:spcPts val="690"/>
                        </a:lnSpc>
                        <a:spcBef>
                          <a:spcPts val="190"/>
                        </a:spcBef>
                      </a:pPr>
                      <a:r>
                        <a:rPr sz="1000" dirty="0">
                          <a:latin typeface="Arial MT"/>
                          <a:cs typeface="Arial MT"/>
                        </a:rPr>
                        <a:t>K</a:t>
                      </a:r>
                      <a:r>
                        <a:rPr sz="1000" spc="15" dirty="0">
                          <a:latin typeface="Arial MT"/>
                          <a:cs typeface="Arial MT"/>
                        </a:rPr>
                        <a:t>egia</a:t>
                      </a:r>
                      <a:r>
                        <a:rPr sz="1000" spc="-20" dirty="0">
                          <a:latin typeface="Arial MT"/>
                          <a:cs typeface="Arial MT"/>
                        </a:rPr>
                        <a:t>t</a:t>
                      </a:r>
                      <a:r>
                        <a:rPr sz="1000" spc="15" dirty="0">
                          <a:latin typeface="Arial MT"/>
                          <a:cs typeface="Arial MT"/>
                        </a:rPr>
                        <a:t>a</a:t>
                      </a:r>
                      <a:r>
                        <a:rPr sz="1000" dirty="0">
                          <a:latin typeface="Arial MT"/>
                          <a:cs typeface="Arial MT"/>
                        </a:rPr>
                        <a:t>n</a:t>
                      </a:r>
                      <a:r>
                        <a:rPr sz="1000" spc="-15" dirty="0">
                          <a:latin typeface="Arial MT"/>
                          <a:cs typeface="Arial MT"/>
                        </a:rPr>
                        <a:t> </a:t>
                      </a:r>
                      <a:r>
                        <a:rPr sz="1000" spc="15" dirty="0">
                          <a:latin typeface="Arial MT"/>
                          <a:cs typeface="Arial MT"/>
                        </a:rPr>
                        <a:t>U</a:t>
                      </a:r>
                      <a:r>
                        <a:rPr sz="1000" spc="-20" dirty="0">
                          <a:latin typeface="Arial MT"/>
                          <a:cs typeface="Arial MT"/>
                        </a:rPr>
                        <a:t>t</a:t>
                      </a:r>
                      <a:r>
                        <a:rPr sz="1000" spc="15" dirty="0">
                          <a:latin typeface="Arial MT"/>
                          <a:cs typeface="Arial MT"/>
                        </a:rPr>
                        <a:t>a</a:t>
                      </a:r>
                      <a:r>
                        <a:rPr sz="1000" spc="50" dirty="0">
                          <a:latin typeface="Arial MT"/>
                          <a:cs typeface="Arial MT"/>
                        </a:rPr>
                        <a:t>m</a:t>
                      </a:r>
                      <a:r>
                        <a:rPr sz="1000" spc="20" dirty="0">
                          <a:latin typeface="Arial MT"/>
                          <a:cs typeface="Arial MT"/>
                        </a:rPr>
                        <a:t>a</a:t>
                      </a:r>
                      <a:r>
                        <a:rPr sz="1000" dirty="0">
                          <a:latin typeface="Arial MT"/>
                          <a:cs typeface="Arial MT"/>
                        </a:rPr>
                        <a:t>:</a:t>
                      </a:r>
                      <a:endParaRPr sz="1000">
                        <a:latin typeface="Arial MT"/>
                        <a:cs typeface="Arial MT"/>
                      </a:endParaRPr>
                    </a:p>
                  </a:txBody>
                  <a:tcPr marL="0" marR="0" marT="36195" marB="0"/>
                </a:tc>
                <a:tc>
                  <a:txBody>
                    <a:bodyPr/>
                    <a:lstStyle/>
                    <a:p>
                      <a:pPr marL="315595">
                        <a:lnSpc>
                          <a:spcPct val="100000"/>
                        </a:lnSpc>
                        <a:spcBef>
                          <a:spcPts val="70"/>
                        </a:spcBef>
                      </a:pPr>
                      <a:r>
                        <a:rPr sz="1000" dirty="0">
                          <a:latin typeface="Arial MT"/>
                          <a:cs typeface="Arial MT"/>
                        </a:rPr>
                        <a:t>K</a:t>
                      </a:r>
                      <a:r>
                        <a:rPr sz="1000" spc="15" dirty="0">
                          <a:latin typeface="Arial MT"/>
                          <a:cs typeface="Arial MT"/>
                        </a:rPr>
                        <a:t>egia</a:t>
                      </a:r>
                      <a:r>
                        <a:rPr sz="1000" spc="-20" dirty="0">
                          <a:latin typeface="Arial MT"/>
                          <a:cs typeface="Arial MT"/>
                        </a:rPr>
                        <a:t>t</a:t>
                      </a:r>
                      <a:r>
                        <a:rPr sz="1000" spc="15" dirty="0">
                          <a:latin typeface="Arial MT"/>
                          <a:cs typeface="Arial MT"/>
                        </a:rPr>
                        <a:t>a</a:t>
                      </a:r>
                      <a:r>
                        <a:rPr sz="1000" dirty="0">
                          <a:latin typeface="Arial MT"/>
                          <a:cs typeface="Arial MT"/>
                        </a:rPr>
                        <a:t>n</a:t>
                      </a:r>
                      <a:r>
                        <a:rPr sz="1000" spc="-15" dirty="0">
                          <a:latin typeface="Arial MT"/>
                          <a:cs typeface="Arial MT"/>
                        </a:rPr>
                        <a:t> </a:t>
                      </a:r>
                      <a:r>
                        <a:rPr sz="1000" spc="15" dirty="0">
                          <a:latin typeface="Arial MT"/>
                          <a:cs typeface="Arial MT"/>
                        </a:rPr>
                        <a:t>U</a:t>
                      </a:r>
                      <a:r>
                        <a:rPr sz="1000" spc="-20" dirty="0">
                          <a:latin typeface="Arial MT"/>
                          <a:cs typeface="Arial MT"/>
                        </a:rPr>
                        <a:t>t</a:t>
                      </a:r>
                      <a:r>
                        <a:rPr sz="1000" spc="15" dirty="0">
                          <a:latin typeface="Arial MT"/>
                          <a:cs typeface="Arial MT"/>
                        </a:rPr>
                        <a:t>a</a:t>
                      </a:r>
                      <a:r>
                        <a:rPr sz="1000" spc="50" dirty="0">
                          <a:latin typeface="Arial MT"/>
                          <a:cs typeface="Arial MT"/>
                        </a:rPr>
                        <a:t>m</a:t>
                      </a:r>
                      <a:r>
                        <a:rPr sz="1000" spc="20" dirty="0">
                          <a:latin typeface="Arial MT"/>
                          <a:cs typeface="Arial MT"/>
                        </a:rPr>
                        <a:t>a</a:t>
                      </a:r>
                      <a:r>
                        <a:rPr sz="1000" dirty="0">
                          <a:latin typeface="Arial MT"/>
                          <a:cs typeface="Arial MT"/>
                        </a:rPr>
                        <a:t>:</a:t>
                      </a:r>
                      <a:endParaRPr sz="1000">
                        <a:latin typeface="Arial MT"/>
                        <a:cs typeface="Arial MT"/>
                      </a:endParaRPr>
                    </a:p>
                  </a:txBody>
                  <a:tcPr marL="0" marR="0" marT="13335" marB="0"/>
                </a:tc>
                <a:tc>
                  <a:txBody>
                    <a:bodyPr/>
                    <a:lstStyle/>
                    <a:p>
                      <a:pPr marR="190500" algn="r">
                        <a:lnSpc>
                          <a:spcPts val="755"/>
                        </a:lnSpc>
                      </a:pPr>
                      <a:r>
                        <a:rPr sz="1000" dirty="0">
                          <a:latin typeface="Arial MT"/>
                          <a:cs typeface="Arial MT"/>
                        </a:rPr>
                        <a:t>K</a:t>
                      </a:r>
                      <a:r>
                        <a:rPr sz="1000" spc="15" dirty="0">
                          <a:latin typeface="Arial MT"/>
                          <a:cs typeface="Arial MT"/>
                        </a:rPr>
                        <a:t>egia</a:t>
                      </a:r>
                      <a:r>
                        <a:rPr sz="1000" spc="-20" dirty="0">
                          <a:latin typeface="Arial MT"/>
                          <a:cs typeface="Arial MT"/>
                        </a:rPr>
                        <a:t>t</a:t>
                      </a:r>
                      <a:r>
                        <a:rPr sz="1000" spc="15" dirty="0">
                          <a:latin typeface="Arial MT"/>
                          <a:cs typeface="Arial MT"/>
                        </a:rPr>
                        <a:t>a</a:t>
                      </a:r>
                      <a:r>
                        <a:rPr sz="1000" dirty="0">
                          <a:latin typeface="Arial MT"/>
                          <a:cs typeface="Arial MT"/>
                        </a:rPr>
                        <a:t>n</a:t>
                      </a:r>
                      <a:r>
                        <a:rPr sz="1000" spc="-15" dirty="0">
                          <a:latin typeface="Arial MT"/>
                          <a:cs typeface="Arial MT"/>
                        </a:rPr>
                        <a:t> </a:t>
                      </a:r>
                      <a:r>
                        <a:rPr sz="1000" spc="15" dirty="0">
                          <a:latin typeface="Arial MT"/>
                          <a:cs typeface="Arial MT"/>
                        </a:rPr>
                        <a:t>U</a:t>
                      </a:r>
                      <a:r>
                        <a:rPr sz="1000" spc="-20" dirty="0">
                          <a:latin typeface="Arial MT"/>
                          <a:cs typeface="Arial MT"/>
                        </a:rPr>
                        <a:t>t</a:t>
                      </a:r>
                      <a:r>
                        <a:rPr sz="1000" spc="15" dirty="0">
                          <a:latin typeface="Arial MT"/>
                          <a:cs typeface="Arial MT"/>
                        </a:rPr>
                        <a:t>a</a:t>
                      </a:r>
                      <a:r>
                        <a:rPr sz="1000" spc="50" dirty="0">
                          <a:latin typeface="Arial MT"/>
                          <a:cs typeface="Arial MT"/>
                        </a:rPr>
                        <a:t>m</a:t>
                      </a:r>
                      <a:r>
                        <a:rPr sz="1000" spc="30" dirty="0">
                          <a:latin typeface="Arial MT"/>
                          <a:cs typeface="Arial MT"/>
                        </a:rPr>
                        <a:t>a</a:t>
                      </a:r>
                      <a:r>
                        <a:rPr sz="1000" dirty="0">
                          <a:latin typeface="Arial MT"/>
                          <a:cs typeface="Arial MT"/>
                        </a:rPr>
                        <a:t>:</a:t>
                      </a:r>
                      <a:endParaRPr sz="1000">
                        <a:latin typeface="Arial MT"/>
                        <a:cs typeface="Arial MT"/>
                      </a:endParaRPr>
                    </a:p>
                  </a:txBody>
                  <a:tcPr marL="0" marR="0" marT="0" marB="0"/>
                </a:tc>
                <a:tc>
                  <a:txBody>
                    <a:bodyPr/>
                    <a:lstStyle/>
                    <a:p>
                      <a:pPr marL="167640">
                        <a:lnSpc>
                          <a:spcPct val="100000"/>
                        </a:lnSpc>
                        <a:spcBef>
                          <a:spcPts val="25"/>
                        </a:spcBef>
                      </a:pPr>
                      <a:r>
                        <a:rPr sz="1000" dirty="0">
                          <a:latin typeface="Arial MT"/>
                          <a:cs typeface="Arial MT"/>
                        </a:rPr>
                        <a:t>-</a:t>
                      </a:r>
                      <a:r>
                        <a:rPr sz="1000" spc="-30" dirty="0">
                          <a:latin typeface="Arial MT"/>
                          <a:cs typeface="Arial MT"/>
                        </a:rPr>
                        <a:t> </a:t>
                      </a:r>
                      <a:r>
                        <a:rPr sz="1000" dirty="0">
                          <a:latin typeface="Arial MT"/>
                          <a:cs typeface="Arial MT"/>
                        </a:rPr>
                        <a:t>P</a:t>
                      </a:r>
                      <a:r>
                        <a:rPr sz="1000" spc="15" dirty="0">
                          <a:latin typeface="Arial MT"/>
                          <a:cs typeface="Arial MT"/>
                        </a:rPr>
                        <a:t>a</a:t>
                      </a:r>
                      <a:r>
                        <a:rPr sz="1000" dirty="0">
                          <a:latin typeface="Arial MT"/>
                          <a:cs typeface="Arial MT"/>
                        </a:rPr>
                        <a:t>r</a:t>
                      </a:r>
                      <a:r>
                        <a:rPr sz="1000" spc="15" dirty="0">
                          <a:latin typeface="Arial MT"/>
                          <a:cs typeface="Arial MT"/>
                        </a:rPr>
                        <a:t>iwi</a:t>
                      </a:r>
                      <a:r>
                        <a:rPr sz="1000" spc="50" dirty="0">
                          <a:latin typeface="Arial MT"/>
                          <a:cs typeface="Arial MT"/>
                        </a:rPr>
                        <a:t>s</a:t>
                      </a:r>
                      <a:r>
                        <a:rPr sz="1000" spc="15" dirty="0">
                          <a:latin typeface="Arial MT"/>
                          <a:cs typeface="Arial MT"/>
                        </a:rPr>
                        <a:t>a</a:t>
                      </a:r>
                      <a:r>
                        <a:rPr sz="1000" spc="-20" dirty="0">
                          <a:latin typeface="Arial MT"/>
                          <a:cs typeface="Arial MT"/>
                        </a:rPr>
                        <a:t>t</a:t>
                      </a:r>
                      <a:r>
                        <a:rPr sz="1000" dirty="0">
                          <a:latin typeface="Arial MT"/>
                          <a:cs typeface="Arial MT"/>
                        </a:rPr>
                        <a:t>a</a:t>
                      </a:r>
                      <a:endParaRPr sz="1000">
                        <a:latin typeface="Arial MT"/>
                        <a:cs typeface="Arial MT"/>
                      </a:endParaRPr>
                    </a:p>
                  </a:txBody>
                  <a:tcPr marL="0" marR="0" marT="4763" marB="0"/>
                </a:tc>
                <a:tc>
                  <a:txBody>
                    <a:bodyPr/>
                    <a:lstStyle/>
                    <a:p>
                      <a:pPr marL="290830">
                        <a:lnSpc>
                          <a:spcPct val="100000"/>
                        </a:lnSpc>
                        <a:spcBef>
                          <a:spcPts val="25"/>
                        </a:spcBef>
                      </a:pPr>
                      <a:r>
                        <a:rPr sz="1000" dirty="0">
                          <a:latin typeface="Arial MT"/>
                          <a:cs typeface="Arial MT"/>
                        </a:rPr>
                        <a:t>K</a:t>
                      </a:r>
                      <a:r>
                        <a:rPr sz="1000" spc="15" dirty="0">
                          <a:latin typeface="Arial MT"/>
                          <a:cs typeface="Arial MT"/>
                        </a:rPr>
                        <a:t>egia</a:t>
                      </a:r>
                      <a:r>
                        <a:rPr sz="1000" spc="-20" dirty="0">
                          <a:latin typeface="Arial MT"/>
                          <a:cs typeface="Arial MT"/>
                        </a:rPr>
                        <a:t>t</a:t>
                      </a:r>
                      <a:r>
                        <a:rPr sz="1000" spc="15" dirty="0">
                          <a:latin typeface="Arial MT"/>
                          <a:cs typeface="Arial MT"/>
                        </a:rPr>
                        <a:t>a</a:t>
                      </a:r>
                      <a:r>
                        <a:rPr sz="1000" dirty="0">
                          <a:latin typeface="Arial MT"/>
                          <a:cs typeface="Arial MT"/>
                        </a:rPr>
                        <a:t>n</a:t>
                      </a:r>
                      <a:r>
                        <a:rPr sz="1000" spc="-15" dirty="0">
                          <a:latin typeface="Arial MT"/>
                          <a:cs typeface="Arial MT"/>
                        </a:rPr>
                        <a:t> </a:t>
                      </a:r>
                      <a:r>
                        <a:rPr sz="1000" spc="15" dirty="0">
                          <a:latin typeface="Arial MT"/>
                          <a:cs typeface="Arial MT"/>
                        </a:rPr>
                        <a:t>U</a:t>
                      </a:r>
                      <a:r>
                        <a:rPr sz="1000" spc="-20" dirty="0">
                          <a:latin typeface="Arial MT"/>
                          <a:cs typeface="Arial MT"/>
                        </a:rPr>
                        <a:t>t</a:t>
                      </a:r>
                      <a:r>
                        <a:rPr sz="1000" spc="15" dirty="0">
                          <a:latin typeface="Arial MT"/>
                          <a:cs typeface="Arial MT"/>
                        </a:rPr>
                        <a:t>a</a:t>
                      </a:r>
                      <a:r>
                        <a:rPr sz="1000" spc="50" dirty="0">
                          <a:latin typeface="Arial MT"/>
                          <a:cs typeface="Arial MT"/>
                        </a:rPr>
                        <a:t>m</a:t>
                      </a:r>
                      <a:r>
                        <a:rPr sz="1000" spc="20" dirty="0">
                          <a:latin typeface="Arial MT"/>
                          <a:cs typeface="Arial MT"/>
                        </a:rPr>
                        <a:t>a</a:t>
                      </a:r>
                      <a:r>
                        <a:rPr sz="1000" dirty="0">
                          <a:latin typeface="Arial MT"/>
                          <a:cs typeface="Arial MT"/>
                        </a:rPr>
                        <a:t>:</a:t>
                      </a:r>
                      <a:endParaRPr sz="1000">
                        <a:latin typeface="Arial MT"/>
                        <a:cs typeface="Arial MT"/>
                      </a:endParaRPr>
                    </a:p>
                  </a:txBody>
                  <a:tcPr marL="0" marR="0" marT="4763" marB="0"/>
                </a:tc>
                <a:tc>
                  <a:txBody>
                    <a:bodyPr/>
                    <a:lstStyle/>
                    <a:p>
                      <a:pPr marL="201295">
                        <a:lnSpc>
                          <a:spcPts val="765"/>
                        </a:lnSpc>
                        <a:spcBef>
                          <a:spcPts val="114"/>
                        </a:spcBef>
                      </a:pPr>
                      <a:r>
                        <a:rPr sz="1000" dirty="0">
                          <a:latin typeface="Arial MT"/>
                          <a:cs typeface="Arial MT"/>
                        </a:rPr>
                        <a:t>K</a:t>
                      </a:r>
                      <a:r>
                        <a:rPr sz="1000" spc="15" dirty="0">
                          <a:latin typeface="Arial MT"/>
                          <a:cs typeface="Arial MT"/>
                        </a:rPr>
                        <a:t>egia</a:t>
                      </a:r>
                      <a:r>
                        <a:rPr sz="1000" spc="-20" dirty="0">
                          <a:latin typeface="Arial MT"/>
                          <a:cs typeface="Arial MT"/>
                        </a:rPr>
                        <a:t>t</a:t>
                      </a:r>
                      <a:r>
                        <a:rPr sz="1000" spc="15" dirty="0">
                          <a:latin typeface="Arial MT"/>
                          <a:cs typeface="Arial MT"/>
                        </a:rPr>
                        <a:t>a</a:t>
                      </a:r>
                      <a:r>
                        <a:rPr sz="1000" dirty="0">
                          <a:latin typeface="Arial MT"/>
                          <a:cs typeface="Arial MT"/>
                        </a:rPr>
                        <a:t>n</a:t>
                      </a:r>
                      <a:r>
                        <a:rPr sz="1000" spc="-15" dirty="0">
                          <a:latin typeface="Arial MT"/>
                          <a:cs typeface="Arial MT"/>
                        </a:rPr>
                        <a:t> </a:t>
                      </a:r>
                      <a:r>
                        <a:rPr sz="1000" spc="15" dirty="0">
                          <a:latin typeface="Arial MT"/>
                          <a:cs typeface="Arial MT"/>
                        </a:rPr>
                        <a:t>U</a:t>
                      </a:r>
                      <a:r>
                        <a:rPr sz="1000" spc="-20" dirty="0">
                          <a:latin typeface="Arial MT"/>
                          <a:cs typeface="Arial MT"/>
                        </a:rPr>
                        <a:t>t</a:t>
                      </a:r>
                      <a:r>
                        <a:rPr sz="1000" spc="15" dirty="0">
                          <a:latin typeface="Arial MT"/>
                          <a:cs typeface="Arial MT"/>
                        </a:rPr>
                        <a:t>a</a:t>
                      </a:r>
                      <a:r>
                        <a:rPr sz="1000" spc="50" dirty="0">
                          <a:latin typeface="Arial MT"/>
                          <a:cs typeface="Arial MT"/>
                        </a:rPr>
                        <a:t>m</a:t>
                      </a:r>
                      <a:r>
                        <a:rPr sz="1000" spc="20" dirty="0">
                          <a:latin typeface="Arial MT"/>
                          <a:cs typeface="Arial MT"/>
                        </a:rPr>
                        <a:t>a</a:t>
                      </a:r>
                      <a:r>
                        <a:rPr sz="1000" dirty="0">
                          <a:latin typeface="Arial MT"/>
                          <a:cs typeface="Arial MT"/>
                        </a:rPr>
                        <a:t>:</a:t>
                      </a:r>
                      <a:endParaRPr sz="1000">
                        <a:latin typeface="Arial MT"/>
                        <a:cs typeface="Arial MT"/>
                      </a:endParaRPr>
                    </a:p>
                  </a:txBody>
                  <a:tcPr marL="0" marR="0" marT="21906" marB="0"/>
                </a:tc>
                <a:tc>
                  <a:txBody>
                    <a:bodyPr/>
                    <a:lstStyle/>
                    <a:p>
                      <a:pPr marR="24130" algn="r">
                        <a:lnSpc>
                          <a:spcPts val="720"/>
                        </a:lnSpc>
                      </a:pPr>
                      <a:r>
                        <a:rPr sz="1000" dirty="0">
                          <a:latin typeface="Arial MT"/>
                          <a:cs typeface="Arial MT"/>
                        </a:rPr>
                        <a:t>K</a:t>
                      </a:r>
                      <a:r>
                        <a:rPr sz="1000" spc="15" dirty="0">
                          <a:latin typeface="Arial MT"/>
                          <a:cs typeface="Arial MT"/>
                        </a:rPr>
                        <a:t>egia</a:t>
                      </a:r>
                      <a:r>
                        <a:rPr sz="1000" spc="-20" dirty="0">
                          <a:latin typeface="Arial MT"/>
                          <a:cs typeface="Arial MT"/>
                        </a:rPr>
                        <a:t>t</a:t>
                      </a:r>
                      <a:r>
                        <a:rPr sz="1000" spc="15" dirty="0">
                          <a:latin typeface="Arial MT"/>
                          <a:cs typeface="Arial MT"/>
                        </a:rPr>
                        <a:t>a</a:t>
                      </a:r>
                      <a:r>
                        <a:rPr sz="1000" dirty="0">
                          <a:latin typeface="Arial MT"/>
                          <a:cs typeface="Arial MT"/>
                        </a:rPr>
                        <a:t>n</a:t>
                      </a:r>
                      <a:r>
                        <a:rPr sz="1000" spc="-15" dirty="0">
                          <a:latin typeface="Arial MT"/>
                          <a:cs typeface="Arial MT"/>
                        </a:rPr>
                        <a:t> </a:t>
                      </a:r>
                      <a:r>
                        <a:rPr sz="1000" spc="15" dirty="0">
                          <a:latin typeface="Arial MT"/>
                          <a:cs typeface="Arial MT"/>
                        </a:rPr>
                        <a:t>U</a:t>
                      </a:r>
                      <a:r>
                        <a:rPr sz="1000" spc="-20" dirty="0">
                          <a:latin typeface="Arial MT"/>
                          <a:cs typeface="Arial MT"/>
                        </a:rPr>
                        <a:t>t</a:t>
                      </a:r>
                      <a:r>
                        <a:rPr sz="1000" spc="15" dirty="0">
                          <a:latin typeface="Arial MT"/>
                          <a:cs typeface="Arial MT"/>
                        </a:rPr>
                        <a:t>a</a:t>
                      </a:r>
                      <a:r>
                        <a:rPr sz="1000" spc="50" dirty="0">
                          <a:latin typeface="Arial MT"/>
                          <a:cs typeface="Arial MT"/>
                        </a:rPr>
                        <a:t>m</a:t>
                      </a:r>
                      <a:r>
                        <a:rPr sz="1000" spc="20" dirty="0">
                          <a:latin typeface="Arial MT"/>
                          <a:cs typeface="Arial MT"/>
                        </a:rPr>
                        <a:t>a</a:t>
                      </a:r>
                      <a:r>
                        <a:rPr sz="1000" dirty="0">
                          <a:latin typeface="Arial MT"/>
                          <a:cs typeface="Arial MT"/>
                        </a:rPr>
                        <a:t>:</a:t>
                      </a:r>
                      <a:endParaRPr sz="1000">
                        <a:latin typeface="Arial MT"/>
                        <a:cs typeface="Arial MT"/>
                      </a:endParaRPr>
                    </a:p>
                  </a:txBody>
                  <a:tcPr marL="0" marR="0" marT="0" marB="0"/>
                </a:tc>
                <a:extLst>
                  <a:ext uri="{0D108BD9-81ED-4DB2-BD59-A6C34878D82A}">
                    <a16:rowId xmlns:a16="http://schemas.microsoft.com/office/drawing/2014/main" val="10001"/>
                  </a:ext>
                </a:extLst>
              </a:tr>
            </a:tbl>
          </a:graphicData>
        </a:graphic>
      </p:graphicFrame>
      <p:sp>
        <p:nvSpPr>
          <p:cNvPr id="112" name="object 112"/>
          <p:cNvSpPr/>
          <p:nvPr/>
        </p:nvSpPr>
        <p:spPr>
          <a:xfrm>
            <a:off x="7824345" y="1982396"/>
            <a:ext cx="1569720" cy="235268"/>
          </a:xfrm>
          <a:custGeom>
            <a:avLst/>
            <a:gdLst/>
            <a:ahLst/>
            <a:cxnLst/>
            <a:rect l="l" t="t" r="r" b="b"/>
            <a:pathLst>
              <a:path w="1046479" h="156844">
                <a:moveTo>
                  <a:pt x="972172" y="0"/>
                </a:moveTo>
                <a:lnTo>
                  <a:pt x="73765" y="0"/>
                </a:lnTo>
                <a:lnTo>
                  <a:pt x="45113" y="6185"/>
                </a:lnTo>
                <a:lnTo>
                  <a:pt x="21659" y="23028"/>
                </a:lnTo>
                <a:lnTo>
                  <a:pt x="5817" y="47954"/>
                </a:lnTo>
                <a:lnTo>
                  <a:pt x="0" y="78393"/>
                </a:lnTo>
                <a:lnTo>
                  <a:pt x="5817" y="108856"/>
                </a:lnTo>
                <a:lnTo>
                  <a:pt x="21659" y="133780"/>
                </a:lnTo>
                <a:lnTo>
                  <a:pt x="45113" y="150609"/>
                </a:lnTo>
                <a:lnTo>
                  <a:pt x="73765" y="156786"/>
                </a:lnTo>
                <a:lnTo>
                  <a:pt x="972172" y="156786"/>
                </a:lnTo>
                <a:lnTo>
                  <a:pt x="1000839" y="150600"/>
                </a:lnTo>
                <a:lnTo>
                  <a:pt x="1024271" y="133758"/>
                </a:lnTo>
                <a:lnTo>
                  <a:pt x="1040082" y="108832"/>
                </a:lnTo>
                <a:lnTo>
                  <a:pt x="1045883" y="78393"/>
                </a:lnTo>
                <a:lnTo>
                  <a:pt x="1040082" y="47954"/>
                </a:lnTo>
                <a:lnTo>
                  <a:pt x="1024271" y="23028"/>
                </a:lnTo>
                <a:lnTo>
                  <a:pt x="1000839" y="6185"/>
                </a:lnTo>
                <a:lnTo>
                  <a:pt x="972172" y="0"/>
                </a:lnTo>
                <a:close/>
              </a:path>
            </a:pathLst>
          </a:custGeom>
          <a:solidFill>
            <a:srgbClr val="F89D1A">
              <a:alpha val="71763"/>
            </a:srgbClr>
          </a:solidFill>
        </p:spPr>
        <p:txBody>
          <a:bodyPr wrap="square" lIns="0" tIns="0" rIns="0" bIns="0" rtlCol="0"/>
          <a:lstStyle/>
          <a:p>
            <a:endParaRPr sz="2700"/>
          </a:p>
        </p:txBody>
      </p:sp>
      <p:sp>
        <p:nvSpPr>
          <p:cNvPr id="113" name="object 113"/>
          <p:cNvSpPr txBox="1"/>
          <p:nvPr/>
        </p:nvSpPr>
        <p:spPr>
          <a:xfrm>
            <a:off x="250247" y="2016174"/>
            <a:ext cx="12526326" cy="172228"/>
          </a:xfrm>
          <a:prstGeom prst="rect">
            <a:avLst/>
          </a:prstGeom>
        </p:spPr>
        <p:txBody>
          <a:bodyPr vert="horz" wrap="square" lIns="0" tIns="21908" rIns="0" bIns="0" rtlCol="0">
            <a:spAutoFit/>
          </a:bodyPr>
          <a:lstStyle/>
          <a:p>
            <a:pPr marL="152400">
              <a:spcBef>
                <a:spcPts val="173"/>
              </a:spcBef>
              <a:tabLst>
                <a:tab pos="2497455" algn="l"/>
                <a:tab pos="4423410" algn="l"/>
                <a:tab pos="5862638" algn="l"/>
                <a:tab pos="7626668" algn="l"/>
                <a:tab pos="9623108" algn="l"/>
                <a:tab pos="11769089" algn="l"/>
              </a:tabLst>
            </a:pPr>
            <a:r>
              <a:rPr sz="1463" spc="-11" baseline="-4273" dirty="0">
                <a:solidFill>
                  <a:srgbClr val="333333"/>
                </a:solidFill>
                <a:latin typeface="Arial MT"/>
                <a:cs typeface="Arial MT"/>
              </a:rPr>
              <a:t>1</a:t>
            </a:r>
            <a:r>
              <a:rPr sz="1463" spc="-23" baseline="-4273" dirty="0">
                <a:solidFill>
                  <a:srgbClr val="333333"/>
                </a:solidFill>
                <a:latin typeface="Arial MT"/>
                <a:cs typeface="Arial MT"/>
              </a:rPr>
              <a:t>.</a:t>
            </a:r>
            <a:r>
              <a:rPr sz="1463" spc="-113" baseline="-4273" dirty="0">
                <a:solidFill>
                  <a:srgbClr val="333333"/>
                </a:solidFill>
                <a:latin typeface="Arial MT"/>
                <a:cs typeface="Arial MT"/>
              </a:rPr>
              <a:t> </a:t>
            </a:r>
            <a:r>
              <a:rPr sz="1463" spc="-66" baseline="-4273" dirty="0">
                <a:solidFill>
                  <a:srgbClr val="333333"/>
                </a:solidFill>
                <a:latin typeface="Arial MT"/>
                <a:cs typeface="Arial MT"/>
              </a:rPr>
              <a:t>KE</a:t>
            </a:r>
            <a:r>
              <a:rPr sz="1463" spc="-45" baseline="-4273" dirty="0">
                <a:solidFill>
                  <a:srgbClr val="333333"/>
                </a:solidFill>
                <a:latin typeface="Arial MT"/>
                <a:cs typeface="Arial MT"/>
              </a:rPr>
              <a:t>K</a:t>
            </a:r>
            <a:r>
              <a:rPr sz="1463" spc="-191" baseline="-4273" dirty="0">
                <a:solidFill>
                  <a:srgbClr val="333333"/>
                </a:solidFill>
                <a:latin typeface="Arial MT"/>
                <a:cs typeface="Arial MT"/>
              </a:rPr>
              <a:t> </a:t>
            </a:r>
            <a:r>
              <a:rPr sz="1463" spc="-180" baseline="-4273" dirty="0">
                <a:solidFill>
                  <a:srgbClr val="333333"/>
                </a:solidFill>
                <a:latin typeface="Arial MT"/>
                <a:cs typeface="Arial MT"/>
              </a:rPr>
              <a:t>A</a:t>
            </a:r>
            <a:r>
              <a:rPr sz="1463" spc="-33" baseline="-4273" dirty="0">
                <a:solidFill>
                  <a:srgbClr val="333333"/>
                </a:solidFill>
                <a:latin typeface="Arial MT"/>
                <a:cs typeface="Arial MT"/>
              </a:rPr>
              <a:t>r</a:t>
            </a:r>
            <a:r>
              <a:rPr sz="1463" spc="-11" baseline="-4273" dirty="0">
                <a:solidFill>
                  <a:srgbClr val="333333"/>
                </a:solidFill>
                <a:latin typeface="Arial MT"/>
                <a:cs typeface="Arial MT"/>
              </a:rPr>
              <a:t>u</a:t>
            </a:r>
            <a:r>
              <a:rPr sz="1463" spc="-33" baseline="-4273" dirty="0">
                <a:solidFill>
                  <a:srgbClr val="333333"/>
                </a:solidFill>
                <a:latin typeface="Arial MT"/>
                <a:cs typeface="Arial MT"/>
              </a:rPr>
              <a:t>n</a:t>
            </a:r>
            <a:r>
              <a:rPr sz="1463" spc="-45" baseline="-4273" dirty="0">
                <a:solidFill>
                  <a:srgbClr val="333333"/>
                </a:solidFill>
                <a:latin typeface="Arial MT"/>
                <a:cs typeface="Arial MT"/>
              </a:rPr>
              <a:t> </a:t>
            </a:r>
            <a:r>
              <a:rPr sz="1463" spc="-11" baseline="-4273" dirty="0">
                <a:solidFill>
                  <a:srgbClr val="333333"/>
                </a:solidFill>
                <a:latin typeface="Arial MT"/>
                <a:cs typeface="Arial MT"/>
              </a:rPr>
              <a:t>Lho</a:t>
            </a:r>
            <a:r>
              <a:rPr sz="1463" spc="-45" baseline="-4273" dirty="0">
                <a:solidFill>
                  <a:srgbClr val="333333"/>
                </a:solidFill>
                <a:latin typeface="Arial MT"/>
                <a:cs typeface="Arial MT"/>
              </a:rPr>
              <a:t>k</a:t>
            </a:r>
            <a:r>
              <a:rPr sz="1463" spc="66" baseline="-4273" dirty="0">
                <a:solidFill>
                  <a:srgbClr val="333333"/>
                </a:solidFill>
                <a:latin typeface="Arial MT"/>
                <a:cs typeface="Arial MT"/>
              </a:rPr>
              <a:t>s</a:t>
            </a:r>
            <a:r>
              <a:rPr sz="1463" spc="-11" baseline="-4273" dirty="0">
                <a:solidFill>
                  <a:srgbClr val="333333"/>
                </a:solidFill>
                <a:latin typeface="Arial MT"/>
                <a:cs typeface="Arial MT"/>
              </a:rPr>
              <a:t>eu</a:t>
            </a:r>
            <a:r>
              <a:rPr sz="1463" spc="33" baseline="-4273" dirty="0">
                <a:solidFill>
                  <a:srgbClr val="333333"/>
                </a:solidFill>
                <a:latin typeface="Arial MT"/>
                <a:cs typeface="Arial MT"/>
              </a:rPr>
              <a:t>m</a:t>
            </a:r>
            <a:r>
              <a:rPr sz="1463" spc="-11" baseline="-4273" dirty="0">
                <a:solidFill>
                  <a:srgbClr val="333333"/>
                </a:solidFill>
                <a:latin typeface="Arial MT"/>
                <a:cs typeface="Arial MT"/>
              </a:rPr>
              <a:t>a</a:t>
            </a:r>
            <a:r>
              <a:rPr sz="1463" spc="-33" baseline="-4273" dirty="0">
                <a:solidFill>
                  <a:srgbClr val="333333"/>
                </a:solidFill>
                <a:latin typeface="Arial MT"/>
                <a:cs typeface="Arial MT"/>
              </a:rPr>
              <a:t>we</a:t>
            </a:r>
            <a:r>
              <a:rPr sz="1463" baseline="-4273" dirty="0">
                <a:solidFill>
                  <a:srgbClr val="333333"/>
                </a:solidFill>
                <a:latin typeface="Arial MT"/>
                <a:cs typeface="Arial MT"/>
              </a:rPr>
              <a:t>	</a:t>
            </a:r>
            <a:r>
              <a:rPr sz="975" spc="-83" dirty="0">
                <a:solidFill>
                  <a:srgbClr val="333333"/>
                </a:solidFill>
                <a:latin typeface="Arial MT"/>
                <a:cs typeface="Arial MT"/>
              </a:rPr>
              <a:t>1</a:t>
            </a:r>
            <a:r>
              <a:rPr sz="975" spc="-8" dirty="0">
                <a:solidFill>
                  <a:srgbClr val="333333"/>
                </a:solidFill>
                <a:latin typeface="Arial MT"/>
                <a:cs typeface="Arial MT"/>
              </a:rPr>
              <a:t>1</a:t>
            </a:r>
            <a:r>
              <a:rPr sz="975" spc="-15" dirty="0">
                <a:solidFill>
                  <a:srgbClr val="333333"/>
                </a:solidFill>
                <a:latin typeface="Arial MT"/>
                <a:cs typeface="Arial MT"/>
              </a:rPr>
              <a:t>.</a:t>
            </a:r>
            <a:r>
              <a:rPr sz="975" spc="-68" dirty="0">
                <a:solidFill>
                  <a:srgbClr val="333333"/>
                </a:solidFill>
                <a:latin typeface="Arial MT"/>
                <a:cs typeface="Arial MT"/>
              </a:rPr>
              <a:t> </a:t>
            </a:r>
            <a:r>
              <a:rPr sz="975" spc="-38" dirty="0">
                <a:solidFill>
                  <a:srgbClr val="333333"/>
                </a:solidFill>
                <a:latin typeface="Arial MT"/>
                <a:cs typeface="Arial MT"/>
              </a:rPr>
              <a:t>KEK</a:t>
            </a:r>
            <a:r>
              <a:rPr sz="975" spc="-45" dirty="0">
                <a:solidFill>
                  <a:srgbClr val="333333"/>
                </a:solidFill>
                <a:latin typeface="Arial MT"/>
                <a:cs typeface="Arial MT"/>
              </a:rPr>
              <a:t> </a:t>
            </a:r>
            <a:r>
              <a:rPr sz="975" spc="-38" dirty="0">
                <a:solidFill>
                  <a:srgbClr val="333333"/>
                </a:solidFill>
                <a:latin typeface="Arial MT"/>
                <a:cs typeface="Arial MT"/>
              </a:rPr>
              <a:t>S</a:t>
            </a:r>
            <a:r>
              <a:rPr sz="975" spc="-8" dirty="0">
                <a:solidFill>
                  <a:srgbClr val="333333"/>
                </a:solidFill>
                <a:latin typeface="Arial MT"/>
                <a:cs typeface="Arial MT"/>
              </a:rPr>
              <a:t>ingha</a:t>
            </a:r>
            <a:r>
              <a:rPr sz="975" spc="45" dirty="0">
                <a:solidFill>
                  <a:srgbClr val="333333"/>
                </a:solidFill>
                <a:latin typeface="Arial MT"/>
                <a:cs typeface="Arial MT"/>
              </a:rPr>
              <a:t>s</a:t>
            </a:r>
            <a:r>
              <a:rPr sz="975" spc="-8" dirty="0">
                <a:solidFill>
                  <a:srgbClr val="333333"/>
                </a:solidFill>
                <a:latin typeface="Arial MT"/>
                <a:cs typeface="Arial MT"/>
              </a:rPr>
              <a:t>a</a:t>
            </a:r>
            <a:r>
              <a:rPr sz="975" spc="-15" dirty="0">
                <a:solidFill>
                  <a:srgbClr val="333333"/>
                </a:solidFill>
                <a:latin typeface="Arial MT"/>
                <a:cs typeface="Arial MT"/>
              </a:rPr>
              <a:t>ri</a:t>
            </a:r>
            <a:r>
              <a:rPr sz="975" dirty="0">
                <a:solidFill>
                  <a:srgbClr val="333333"/>
                </a:solidFill>
                <a:latin typeface="Arial MT"/>
                <a:cs typeface="Arial MT"/>
              </a:rPr>
              <a:t>	</a:t>
            </a:r>
            <a:r>
              <a:rPr sz="975" spc="-8" dirty="0">
                <a:solidFill>
                  <a:srgbClr val="333333"/>
                </a:solidFill>
                <a:latin typeface="Arial MT"/>
                <a:cs typeface="Arial MT"/>
              </a:rPr>
              <a:t>12</a:t>
            </a:r>
            <a:r>
              <a:rPr sz="975" spc="-15" dirty="0">
                <a:solidFill>
                  <a:srgbClr val="333333"/>
                </a:solidFill>
                <a:latin typeface="Arial MT"/>
                <a:cs typeface="Arial MT"/>
              </a:rPr>
              <a:t>.</a:t>
            </a:r>
            <a:r>
              <a:rPr sz="975" spc="-68" dirty="0">
                <a:solidFill>
                  <a:srgbClr val="333333"/>
                </a:solidFill>
                <a:latin typeface="Arial MT"/>
                <a:cs typeface="Arial MT"/>
              </a:rPr>
              <a:t> </a:t>
            </a:r>
            <a:r>
              <a:rPr sz="975" spc="-38" dirty="0">
                <a:solidFill>
                  <a:srgbClr val="333333"/>
                </a:solidFill>
                <a:latin typeface="Arial MT"/>
                <a:cs typeface="Arial MT"/>
              </a:rPr>
              <a:t>KEK</a:t>
            </a:r>
            <a:r>
              <a:rPr sz="975" spc="-45" dirty="0">
                <a:solidFill>
                  <a:srgbClr val="333333"/>
                </a:solidFill>
                <a:latin typeface="Arial MT"/>
                <a:cs typeface="Arial MT"/>
              </a:rPr>
              <a:t> </a:t>
            </a:r>
            <a:r>
              <a:rPr sz="975" spc="-38" dirty="0">
                <a:solidFill>
                  <a:srgbClr val="333333"/>
                </a:solidFill>
                <a:latin typeface="Arial MT"/>
                <a:cs typeface="Arial MT"/>
              </a:rPr>
              <a:t>S</a:t>
            </a:r>
            <a:r>
              <a:rPr sz="975" spc="-8" dirty="0">
                <a:solidFill>
                  <a:srgbClr val="333333"/>
                </a:solidFill>
                <a:latin typeface="Arial MT"/>
                <a:cs typeface="Arial MT"/>
              </a:rPr>
              <a:t>anu</a:t>
            </a:r>
            <a:r>
              <a:rPr sz="975" spc="-23" dirty="0">
                <a:solidFill>
                  <a:srgbClr val="333333"/>
                </a:solidFill>
                <a:latin typeface="Arial MT"/>
                <a:cs typeface="Arial MT"/>
              </a:rPr>
              <a:t>r</a:t>
            </a:r>
            <a:r>
              <a:rPr sz="975" dirty="0">
                <a:solidFill>
                  <a:srgbClr val="333333"/>
                </a:solidFill>
                <a:latin typeface="Arial MT"/>
                <a:cs typeface="Arial MT"/>
              </a:rPr>
              <a:t>	</a:t>
            </a:r>
            <a:r>
              <a:rPr sz="975" spc="-8" dirty="0">
                <a:solidFill>
                  <a:srgbClr val="333333"/>
                </a:solidFill>
                <a:latin typeface="Arial MT"/>
                <a:cs typeface="Arial MT"/>
              </a:rPr>
              <a:t>13</a:t>
            </a:r>
            <a:r>
              <a:rPr sz="975" spc="-15" dirty="0">
                <a:solidFill>
                  <a:srgbClr val="333333"/>
                </a:solidFill>
                <a:latin typeface="Arial MT"/>
                <a:cs typeface="Arial MT"/>
              </a:rPr>
              <a:t>.</a:t>
            </a:r>
            <a:r>
              <a:rPr sz="975" spc="-68" dirty="0">
                <a:solidFill>
                  <a:srgbClr val="333333"/>
                </a:solidFill>
                <a:latin typeface="Arial MT"/>
                <a:cs typeface="Arial MT"/>
              </a:rPr>
              <a:t> </a:t>
            </a:r>
            <a:r>
              <a:rPr sz="975" spc="-38" dirty="0">
                <a:solidFill>
                  <a:srgbClr val="333333"/>
                </a:solidFill>
                <a:latin typeface="Arial MT"/>
                <a:cs typeface="Arial MT"/>
              </a:rPr>
              <a:t>KEK</a:t>
            </a:r>
            <a:r>
              <a:rPr sz="975" spc="-45" dirty="0">
                <a:solidFill>
                  <a:srgbClr val="333333"/>
                </a:solidFill>
                <a:latin typeface="Arial MT"/>
                <a:cs typeface="Arial MT"/>
              </a:rPr>
              <a:t> </a:t>
            </a:r>
            <a:r>
              <a:rPr sz="975" spc="-38" dirty="0">
                <a:solidFill>
                  <a:srgbClr val="333333"/>
                </a:solidFill>
                <a:latin typeface="Arial MT"/>
                <a:cs typeface="Arial MT"/>
              </a:rPr>
              <a:t>K</a:t>
            </a:r>
            <a:r>
              <a:rPr sz="975" spc="-8" dirty="0">
                <a:solidFill>
                  <a:srgbClr val="333333"/>
                </a:solidFill>
                <a:latin typeface="Arial MT"/>
                <a:cs typeface="Arial MT"/>
              </a:rPr>
              <a:t>u</a:t>
            </a:r>
            <a:r>
              <a:rPr sz="975" spc="-23" dirty="0">
                <a:solidFill>
                  <a:srgbClr val="333333"/>
                </a:solidFill>
                <a:latin typeface="Arial MT"/>
                <a:cs typeface="Arial MT"/>
              </a:rPr>
              <a:t>r</a:t>
            </a:r>
            <a:r>
              <a:rPr sz="975" spc="-8" dirty="0">
                <a:solidFill>
                  <a:srgbClr val="333333"/>
                </a:solidFill>
                <a:latin typeface="Arial MT"/>
                <a:cs typeface="Arial MT"/>
              </a:rPr>
              <a:t>a</a:t>
            </a:r>
            <a:r>
              <a:rPr sz="975" spc="-30" dirty="0">
                <a:solidFill>
                  <a:srgbClr val="333333"/>
                </a:solidFill>
                <a:latin typeface="Arial MT"/>
                <a:cs typeface="Arial MT"/>
              </a:rPr>
              <a:t>-K</a:t>
            </a:r>
            <a:r>
              <a:rPr sz="975" spc="-8" dirty="0">
                <a:solidFill>
                  <a:srgbClr val="333333"/>
                </a:solidFill>
                <a:latin typeface="Arial MT"/>
                <a:cs typeface="Arial MT"/>
              </a:rPr>
              <a:t>u</a:t>
            </a:r>
            <a:r>
              <a:rPr sz="975" spc="-30" dirty="0">
                <a:solidFill>
                  <a:srgbClr val="333333"/>
                </a:solidFill>
                <a:latin typeface="Arial MT"/>
                <a:cs typeface="Arial MT"/>
              </a:rPr>
              <a:t>ra</a:t>
            </a:r>
            <a:r>
              <a:rPr sz="975" spc="-23" dirty="0">
                <a:solidFill>
                  <a:srgbClr val="333333"/>
                </a:solidFill>
                <a:latin typeface="Arial MT"/>
                <a:cs typeface="Arial MT"/>
              </a:rPr>
              <a:t> </a:t>
            </a:r>
            <a:r>
              <a:rPr sz="975" spc="-38" dirty="0">
                <a:solidFill>
                  <a:srgbClr val="333333"/>
                </a:solidFill>
                <a:latin typeface="Arial MT"/>
                <a:cs typeface="Arial MT"/>
              </a:rPr>
              <a:t>B</a:t>
            </a:r>
            <a:r>
              <a:rPr sz="975" dirty="0">
                <a:solidFill>
                  <a:srgbClr val="333333"/>
                </a:solidFill>
                <a:latin typeface="Arial MT"/>
                <a:cs typeface="Arial MT"/>
              </a:rPr>
              <a:t>al</a:t>
            </a:r>
            <a:r>
              <a:rPr sz="975" spc="-15" dirty="0">
                <a:solidFill>
                  <a:srgbClr val="333333"/>
                </a:solidFill>
                <a:latin typeface="Arial MT"/>
                <a:cs typeface="Arial MT"/>
              </a:rPr>
              <a:t>i</a:t>
            </a:r>
            <a:r>
              <a:rPr sz="975" dirty="0">
                <a:solidFill>
                  <a:srgbClr val="333333"/>
                </a:solidFill>
                <a:latin typeface="Arial MT"/>
                <a:cs typeface="Arial MT"/>
              </a:rPr>
              <a:t>	</a:t>
            </a:r>
            <a:r>
              <a:rPr sz="975" spc="-8" dirty="0">
                <a:solidFill>
                  <a:srgbClr val="333333"/>
                </a:solidFill>
                <a:latin typeface="Arial MT"/>
                <a:cs typeface="Arial MT"/>
              </a:rPr>
              <a:t>14</a:t>
            </a:r>
            <a:r>
              <a:rPr sz="975" spc="-15" dirty="0">
                <a:solidFill>
                  <a:srgbClr val="333333"/>
                </a:solidFill>
                <a:latin typeface="Arial MT"/>
                <a:cs typeface="Arial MT"/>
              </a:rPr>
              <a:t>.</a:t>
            </a:r>
            <a:r>
              <a:rPr sz="975" spc="-68" dirty="0">
                <a:solidFill>
                  <a:srgbClr val="333333"/>
                </a:solidFill>
                <a:latin typeface="Arial MT"/>
                <a:cs typeface="Arial MT"/>
              </a:rPr>
              <a:t> </a:t>
            </a:r>
            <a:r>
              <a:rPr sz="975" spc="-38" dirty="0">
                <a:solidFill>
                  <a:srgbClr val="333333"/>
                </a:solidFill>
                <a:latin typeface="Arial MT"/>
                <a:cs typeface="Arial MT"/>
              </a:rPr>
              <a:t>KEK</a:t>
            </a:r>
            <a:r>
              <a:rPr sz="975" spc="-45" dirty="0">
                <a:solidFill>
                  <a:srgbClr val="333333"/>
                </a:solidFill>
                <a:latin typeface="Arial MT"/>
                <a:cs typeface="Arial MT"/>
              </a:rPr>
              <a:t> </a:t>
            </a:r>
            <a:r>
              <a:rPr sz="975" spc="-127" dirty="0">
                <a:solidFill>
                  <a:srgbClr val="333333"/>
                </a:solidFill>
                <a:latin typeface="Arial MT"/>
                <a:cs typeface="Arial MT"/>
              </a:rPr>
              <a:t>M</a:t>
            </a:r>
            <a:r>
              <a:rPr sz="975" spc="-8" dirty="0">
                <a:solidFill>
                  <a:srgbClr val="333333"/>
                </a:solidFill>
                <a:latin typeface="Arial MT"/>
                <a:cs typeface="Arial MT"/>
              </a:rPr>
              <a:t>andali</a:t>
            </a:r>
            <a:r>
              <a:rPr sz="975" spc="-30" dirty="0">
                <a:solidFill>
                  <a:srgbClr val="333333"/>
                </a:solidFill>
                <a:latin typeface="Arial MT"/>
                <a:cs typeface="Arial MT"/>
              </a:rPr>
              <a:t>ka</a:t>
            </a:r>
            <a:r>
              <a:rPr sz="975" dirty="0">
                <a:solidFill>
                  <a:srgbClr val="333333"/>
                </a:solidFill>
                <a:latin typeface="Arial MT"/>
                <a:cs typeface="Arial MT"/>
              </a:rPr>
              <a:t>	</a:t>
            </a:r>
            <a:r>
              <a:rPr sz="1463" spc="-11" baseline="-8547" dirty="0">
                <a:solidFill>
                  <a:srgbClr val="333333"/>
                </a:solidFill>
                <a:latin typeface="Arial MT"/>
                <a:cs typeface="Arial MT"/>
              </a:rPr>
              <a:t>15</a:t>
            </a:r>
            <a:r>
              <a:rPr sz="1463" spc="-23" baseline="-8547" dirty="0">
                <a:solidFill>
                  <a:srgbClr val="333333"/>
                </a:solidFill>
                <a:latin typeface="Arial MT"/>
                <a:cs typeface="Arial MT"/>
              </a:rPr>
              <a:t>.</a:t>
            </a:r>
            <a:r>
              <a:rPr sz="1463" spc="-100" baseline="-8547" dirty="0">
                <a:solidFill>
                  <a:srgbClr val="333333"/>
                </a:solidFill>
                <a:latin typeface="Arial MT"/>
                <a:cs typeface="Arial MT"/>
              </a:rPr>
              <a:t> </a:t>
            </a:r>
            <a:r>
              <a:rPr sz="1463" spc="-56" baseline="-8547" dirty="0">
                <a:solidFill>
                  <a:srgbClr val="333333"/>
                </a:solidFill>
                <a:latin typeface="Arial MT"/>
                <a:cs typeface="Arial MT"/>
              </a:rPr>
              <a:t>KEK</a:t>
            </a:r>
            <a:r>
              <a:rPr sz="1463" spc="-66" baseline="-8547" dirty="0">
                <a:solidFill>
                  <a:srgbClr val="333333"/>
                </a:solidFill>
                <a:latin typeface="Arial MT"/>
                <a:cs typeface="Arial MT"/>
              </a:rPr>
              <a:t> </a:t>
            </a:r>
            <a:r>
              <a:rPr sz="1463" spc="-191" baseline="-8547" dirty="0">
                <a:solidFill>
                  <a:srgbClr val="333333"/>
                </a:solidFill>
                <a:latin typeface="Arial MT"/>
                <a:cs typeface="Arial MT"/>
              </a:rPr>
              <a:t>M</a:t>
            </a:r>
            <a:r>
              <a:rPr sz="1463" spc="-56" baseline="-8547" dirty="0">
                <a:solidFill>
                  <a:srgbClr val="333333"/>
                </a:solidFill>
                <a:latin typeface="Arial MT"/>
                <a:cs typeface="Arial MT"/>
              </a:rPr>
              <a:t>B</a:t>
            </a:r>
            <a:r>
              <a:rPr sz="1463" spc="-100" baseline="-8547" dirty="0">
                <a:solidFill>
                  <a:srgbClr val="333333"/>
                </a:solidFill>
                <a:latin typeface="Arial MT"/>
                <a:cs typeface="Arial MT"/>
              </a:rPr>
              <a:t>T</a:t>
            </a:r>
            <a:r>
              <a:rPr sz="1463" spc="-56" baseline="-8547" dirty="0">
                <a:solidFill>
                  <a:srgbClr val="333333"/>
                </a:solidFill>
                <a:latin typeface="Arial MT"/>
                <a:cs typeface="Arial MT"/>
              </a:rPr>
              <a:t>K</a:t>
            </a:r>
            <a:r>
              <a:rPr sz="1463" baseline="-8547" dirty="0">
                <a:solidFill>
                  <a:srgbClr val="333333"/>
                </a:solidFill>
                <a:latin typeface="Arial MT"/>
                <a:cs typeface="Arial MT"/>
              </a:rPr>
              <a:t>	</a:t>
            </a:r>
            <a:r>
              <a:rPr sz="1463" spc="-11" baseline="-8547" dirty="0">
                <a:solidFill>
                  <a:srgbClr val="333333"/>
                </a:solidFill>
                <a:latin typeface="Arial MT"/>
                <a:cs typeface="Arial MT"/>
              </a:rPr>
              <a:t>16</a:t>
            </a:r>
            <a:r>
              <a:rPr sz="1463" spc="-23" baseline="-8547" dirty="0">
                <a:solidFill>
                  <a:srgbClr val="333333"/>
                </a:solidFill>
                <a:latin typeface="Arial MT"/>
                <a:cs typeface="Arial MT"/>
              </a:rPr>
              <a:t>.</a:t>
            </a:r>
            <a:r>
              <a:rPr sz="1463" spc="-100" baseline="-8547" dirty="0">
                <a:solidFill>
                  <a:srgbClr val="333333"/>
                </a:solidFill>
                <a:latin typeface="Arial MT"/>
                <a:cs typeface="Arial MT"/>
              </a:rPr>
              <a:t> </a:t>
            </a:r>
            <a:r>
              <a:rPr sz="1463" spc="-56" baseline="-8547" dirty="0">
                <a:solidFill>
                  <a:srgbClr val="333333"/>
                </a:solidFill>
                <a:latin typeface="Arial MT"/>
                <a:cs typeface="Arial MT"/>
              </a:rPr>
              <a:t>KEK</a:t>
            </a:r>
            <a:r>
              <a:rPr sz="1463" spc="-66" baseline="-8547" dirty="0">
                <a:solidFill>
                  <a:srgbClr val="333333"/>
                </a:solidFill>
                <a:latin typeface="Arial MT"/>
                <a:cs typeface="Arial MT"/>
              </a:rPr>
              <a:t> </a:t>
            </a:r>
            <a:r>
              <a:rPr sz="1463" spc="-56" baseline="-8547" dirty="0">
                <a:solidFill>
                  <a:srgbClr val="333333"/>
                </a:solidFill>
                <a:latin typeface="Arial MT"/>
                <a:cs typeface="Arial MT"/>
              </a:rPr>
              <a:t>P</a:t>
            </a:r>
            <a:r>
              <a:rPr sz="1463" baseline="-8547" dirty="0">
                <a:solidFill>
                  <a:srgbClr val="333333"/>
                </a:solidFill>
                <a:latin typeface="Arial MT"/>
                <a:cs typeface="Arial MT"/>
              </a:rPr>
              <a:t>al</a:t>
            </a:r>
            <a:r>
              <a:rPr sz="1463" spc="-45" baseline="-8547" dirty="0">
                <a:solidFill>
                  <a:srgbClr val="333333"/>
                </a:solidFill>
                <a:latin typeface="Arial MT"/>
                <a:cs typeface="Arial MT"/>
              </a:rPr>
              <a:t>u</a:t>
            </a:r>
            <a:endParaRPr sz="1463" baseline="-8547">
              <a:latin typeface="Arial MT"/>
              <a:cs typeface="Arial MT"/>
            </a:endParaRPr>
          </a:p>
        </p:txBody>
      </p:sp>
      <p:sp>
        <p:nvSpPr>
          <p:cNvPr id="114" name="object 114"/>
          <p:cNvSpPr txBox="1"/>
          <p:nvPr/>
        </p:nvSpPr>
        <p:spPr>
          <a:xfrm>
            <a:off x="7839035" y="2883573"/>
            <a:ext cx="600075" cy="169277"/>
          </a:xfrm>
          <a:prstGeom prst="rect">
            <a:avLst/>
          </a:prstGeom>
        </p:spPr>
        <p:txBody>
          <a:bodyPr vert="horz" wrap="square" lIns="0" tIns="19050" rIns="0" bIns="0" rtlCol="0">
            <a:spAutoFit/>
          </a:bodyPr>
          <a:lstStyle/>
          <a:p>
            <a:pPr marL="19050">
              <a:spcBef>
                <a:spcPts val="150"/>
              </a:spcBef>
            </a:pPr>
            <a:r>
              <a:rPr sz="975" spc="-15" dirty="0">
                <a:latin typeface="Arial MT"/>
                <a:cs typeface="Arial MT"/>
              </a:rPr>
              <a:t>Pariwisata</a:t>
            </a:r>
            <a:endParaRPr sz="975">
              <a:latin typeface="Arial MT"/>
              <a:cs typeface="Arial MT"/>
            </a:endParaRPr>
          </a:p>
        </p:txBody>
      </p:sp>
      <p:pic>
        <p:nvPicPr>
          <p:cNvPr id="115" name="object 115"/>
          <p:cNvPicPr/>
          <p:nvPr/>
        </p:nvPicPr>
        <p:blipFill>
          <a:blip r:embed="rId20" cstate="print"/>
          <a:stretch>
            <a:fillRect/>
          </a:stretch>
        </p:blipFill>
        <p:spPr>
          <a:xfrm>
            <a:off x="9078543" y="2026924"/>
            <a:ext cx="179670" cy="168776"/>
          </a:xfrm>
          <a:prstGeom prst="rect">
            <a:avLst/>
          </a:prstGeom>
        </p:spPr>
      </p:pic>
      <p:pic>
        <p:nvPicPr>
          <p:cNvPr id="116" name="object 116"/>
          <p:cNvPicPr/>
          <p:nvPr/>
        </p:nvPicPr>
        <p:blipFill>
          <a:blip r:embed="rId21" cstate="print"/>
          <a:stretch>
            <a:fillRect/>
          </a:stretch>
        </p:blipFill>
        <p:spPr>
          <a:xfrm>
            <a:off x="4028498" y="2032112"/>
            <a:ext cx="179670" cy="168776"/>
          </a:xfrm>
          <a:prstGeom prst="rect">
            <a:avLst/>
          </a:prstGeom>
        </p:spPr>
      </p:pic>
      <p:sp>
        <p:nvSpPr>
          <p:cNvPr id="117" name="object 117"/>
          <p:cNvSpPr txBox="1"/>
          <p:nvPr/>
        </p:nvSpPr>
        <p:spPr>
          <a:xfrm>
            <a:off x="10209873" y="8015340"/>
            <a:ext cx="847725" cy="169277"/>
          </a:xfrm>
          <a:prstGeom prst="rect">
            <a:avLst/>
          </a:prstGeom>
        </p:spPr>
        <p:txBody>
          <a:bodyPr vert="horz" wrap="square" lIns="0" tIns="19050" rIns="0" bIns="0" rtlCol="0">
            <a:spAutoFit/>
          </a:bodyPr>
          <a:lstStyle/>
          <a:p>
            <a:pPr marL="19050">
              <a:spcBef>
                <a:spcPts val="150"/>
              </a:spcBef>
            </a:pPr>
            <a:r>
              <a:rPr sz="975" spc="-8" dirty="0">
                <a:solidFill>
                  <a:srgbClr val="333333"/>
                </a:solidFill>
                <a:latin typeface="Arial MT"/>
                <a:cs typeface="Arial MT"/>
              </a:rPr>
              <a:t>10</a:t>
            </a:r>
            <a:r>
              <a:rPr sz="975" spc="-15" dirty="0">
                <a:solidFill>
                  <a:srgbClr val="333333"/>
                </a:solidFill>
                <a:latin typeface="Arial MT"/>
                <a:cs typeface="Arial MT"/>
              </a:rPr>
              <a:t>.</a:t>
            </a:r>
            <a:r>
              <a:rPr sz="975" spc="-68" dirty="0">
                <a:solidFill>
                  <a:srgbClr val="333333"/>
                </a:solidFill>
                <a:latin typeface="Arial MT"/>
                <a:cs typeface="Arial MT"/>
              </a:rPr>
              <a:t> </a:t>
            </a:r>
            <a:r>
              <a:rPr sz="975" spc="-38" dirty="0">
                <a:solidFill>
                  <a:srgbClr val="333333"/>
                </a:solidFill>
                <a:latin typeface="Arial MT"/>
                <a:cs typeface="Arial MT"/>
              </a:rPr>
              <a:t>KEK</a:t>
            </a:r>
            <a:r>
              <a:rPr sz="975" spc="-45" dirty="0">
                <a:solidFill>
                  <a:srgbClr val="333333"/>
                </a:solidFill>
                <a:latin typeface="Arial MT"/>
                <a:cs typeface="Arial MT"/>
              </a:rPr>
              <a:t> </a:t>
            </a:r>
            <a:r>
              <a:rPr sz="975" spc="-75" dirty="0">
                <a:solidFill>
                  <a:srgbClr val="333333"/>
                </a:solidFill>
                <a:latin typeface="Arial MT"/>
                <a:cs typeface="Arial MT"/>
              </a:rPr>
              <a:t>G</a:t>
            </a:r>
            <a:r>
              <a:rPr sz="975" spc="-23" dirty="0">
                <a:solidFill>
                  <a:srgbClr val="333333"/>
                </a:solidFill>
                <a:latin typeface="Arial MT"/>
                <a:cs typeface="Arial MT"/>
              </a:rPr>
              <a:t>r</a:t>
            </a:r>
            <a:r>
              <a:rPr sz="975" spc="-8" dirty="0">
                <a:solidFill>
                  <a:srgbClr val="333333"/>
                </a:solidFill>
                <a:latin typeface="Arial MT"/>
                <a:cs typeface="Arial MT"/>
              </a:rPr>
              <a:t>e</a:t>
            </a:r>
            <a:r>
              <a:rPr sz="975" spc="45" dirty="0">
                <a:solidFill>
                  <a:srgbClr val="333333"/>
                </a:solidFill>
                <a:latin typeface="Arial MT"/>
                <a:cs typeface="Arial MT"/>
              </a:rPr>
              <a:t>s</a:t>
            </a:r>
            <a:r>
              <a:rPr sz="975" spc="8" dirty="0">
                <a:solidFill>
                  <a:srgbClr val="333333"/>
                </a:solidFill>
                <a:latin typeface="Arial MT"/>
                <a:cs typeface="Arial MT"/>
              </a:rPr>
              <a:t>i</a:t>
            </a:r>
            <a:r>
              <a:rPr sz="975" spc="-30" dirty="0">
                <a:solidFill>
                  <a:srgbClr val="333333"/>
                </a:solidFill>
                <a:latin typeface="Arial MT"/>
                <a:cs typeface="Arial MT"/>
              </a:rPr>
              <a:t>k</a:t>
            </a:r>
            <a:endParaRPr sz="975">
              <a:latin typeface="Arial MT"/>
              <a:cs typeface="Arial MT"/>
            </a:endParaRPr>
          </a:p>
        </p:txBody>
      </p:sp>
      <p:sp>
        <p:nvSpPr>
          <p:cNvPr id="118" name="object 118"/>
          <p:cNvSpPr txBox="1"/>
          <p:nvPr/>
        </p:nvSpPr>
        <p:spPr>
          <a:xfrm>
            <a:off x="10158656" y="8280956"/>
            <a:ext cx="1580198" cy="681212"/>
          </a:xfrm>
          <a:prstGeom prst="rect">
            <a:avLst/>
          </a:prstGeom>
        </p:spPr>
        <p:txBody>
          <a:bodyPr vert="horz" wrap="square" lIns="0" tIns="19050" rIns="0" bIns="0" rtlCol="0">
            <a:spAutoFit/>
          </a:bodyPr>
          <a:lstStyle/>
          <a:p>
            <a:pPr marL="19050">
              <a:spcBef>
                <a:spcPts val="150"/>
              </a:spcBef>
            </a:pPr>
            <a:r>
              <a:rPr sz="975" spc="-38" dirty="0">
                <a:latin typeface="Arial MT"/>
                <a:cs typeface="Arial MT"/>
              </a:rPr>
              <a:t>K</a:t>
            </a:r>
            <a:r>
              <a:rPr sz="975" spc="-8" dirty="0">
                <a:latin typeface="Arial MT"/>
                <a:cs typeface="Arial MT"/>
              </a:rPr>
              <a:t>ab</a:t>
            </a:r>
            <a:r>
              <a:rPr sz="975" spc="-15" dirty="0">
                <a:latin typeface="Arial MT"/>
                <a:cs typeface="Arial MT"/>
              </a:rPr>
              <a:t>.</a:t>
            </a:r>
            <a:r>
              <a:rPr sz="975" spc="-68" dirty="0">
                <a:latin typeface="Arial MT"/>
                <a:cs typeface="Arial MT"/>
              </a:rPr>
              <a:t> </a:t>
            </a:r>
            <a:r>
              <a:rPr sz="975" spc="-75" dirty="0">
                <a:latin typeface="Arial MT"/>
                <a:cs typeface="Arial MT"/>
              </a:rPr>
              <a:t>G</a:t>
            </a:r>
            <a:r>
              <a:rPr sz="975" spc="-23" dirty="0">
                <a:latin typeface="Arial MT"/>
                <a:cs typeface="Arial MT"/>
              </a:rPr>
              <a:t>r</a:t>
            </a:r>
            <a:r>
              <a:rPr sz="975" spc="-8" dirty="0">
                <a:latin typeface="Arial MT"/>
                <a:cs typeface="Arial MT"/>
              </a:rPr>
              <a:t>e</a:t>
            </a:r>
            <a:r>
              <a:rPr sz="975" spc="45" dirty="0">
                <a:latin typeface="Arial MT"/>
                <a:cs typeface="Arial MT"/>
              </a:rPr>
              <a:t>s</a:t>
            </a:r>
            <a:r>
              <a:rPr sz="975" spc="8" dirty="0">
                <a:latin typeface="Arial MT"/>
                <a:cs typeface="Arial MT"/>
              </a:rPr>
              <a:t>i</a:t>
            </a:r>
            <a:r>
              <a:rPr sz="975" spc="-23" dirty="0">
                <a:latin typeface="Arial MT"/>
                <a:cs typeface="Arial MT"/>
              </a:rPr>
              <a:t>k,</a:t>
            </a:r>
            <a:r>
              <a:rPr sz="975" spc="-68" dirty="0">
                <a:latin typeface="Arial MT"/>
                <a:cs typeface="Arial MT"/>
              </a:rPr>
              <a:t> </a:t>
            </a:r>
            <a:r>
              <a:rPr sz="975" spc="-30" dirty="0">
                <a:latin typeface="Arial MT"/>
                <a:cs typeface="Arial MT"/>
              </a:rPr>
              <a:t>J</a:t>
            </a:r>
            <a:r>
              <a:rPr sz="975" spc="-15" dirty="0">
                <a:latin typeface="Arial MT"/>
                <a:cs typeface="Arial MT"/>
              </a:rPr>
              <a:t>aw</a:t>
            </a:r>
            <a:r>
              <a:rPr sz="975" spc="-30" dirty="0">
                <a:latin typeface="Arial MT"/>
                <a:cs typeface="Arial MT"/>
              </a:rPr>
              <a:t>a</a:t>
            </a:r>
            <a:r>
              <a:rPr sz="975" spc="-23" dirty="0">
                <a:latin typeface="Arial MT"/>
                <a:cs typeface="Arial MT"/>
              </a:rPr>
              <a:t> </a:t>
            </a:r>
            <a:r>
              <a:rPr sz="975" spc="-68" dirty="0">
                <a:latin typeface="Arial MT"/>
                <a:cs typeface="Arial MT"/>
              </a:rPr>
              <a:t>T</a:t>
            </a:r>
            <a:r>
              <a:rPr sz="975" spc="8" dirty="0">
                <a:latin typeface="Arial MT"/>
                <a:cs typeface="Arial MT"/>
              </a:rPr>
              <a:t>i</a:t>
            </a:r>
            <a:r>
              <a:rPr sz="975" spc="30" dirty="0">
                <a:latin typeface="Arial MT"/>
                <a:cs typeface="Arial MT"/>
              </a:rPr>
              <a:t>m</a:t>
            </a:r>
            <a:r>
              <a:rPr sz="975" spc="-8" dirty="0">
                <a:latin typeface="Arial MT"/>
                <a:cs typeface="Arial MT"/>
              </a:rPr>
              <a:t>u</a:t>
            </a:r>
            <a:r>
              <a:rPr sz="975" spc="-23" dirty="0">
                <a:latin typeface="Arial MT"/>
                <a:cs typeface="Arial MT"/>
              </a:rPr>
              <a:t>r</a:t>
            </a:r>
            <a:endParaRPr sz="975">
              <a:latin typeface="Arial MT"/>
              <a:cs typeface="Arial MT"/>
            </a:endParaRPr>
          </a:p>
          <a:p>
            <a:pPr marL="19050">
              <a:spcBef>
                <a:spcPts val="45"/>
              </a:spcBef>
            </a:pPr>
            <a:r>
              <a:rPr sz="975" spc="-30" dirty="0">
                <a:latin typeface="Arial MT"/>
                <a:cs typeface="Arial MT"/>
              </a:rPr>
              <a:t>(PP</a:t>
            </a:r>
            <a:r>
              <a:rPr sz="975" spc="-45" dirty="0">
                <a:latin typeface="Arial MT"/>
                <a:cs typeface="Arial MT"/>
              </a:rPr>
              <a:t> </a:t>
            </a:r>
            <a:r>
              <a:rPr sz="975" spc="-15" dirty="0">
                <a:latin typeface="Arial MT"/>
                <a:cs typeface="Arial MT"/>
              </a:rPr>
              <a:t>No.</a:t>
            </a:r>
            <a:r>
              <a:rPr sz="975" spc="-68" dirty="0">
                <a:latin typeface="Arial MT"/>
                <a:cs typeface="Arial MT"/>
              </a:rPr>
              <a:t> </a:t>
            </a:r>
            <a:r>
              <a:rPr sz="975" spc="-8" dirty="0">
                <a:latin typeface="Arial MT"/>
                <a:cs typeface="Arial MT"/>
              </a:rPr>
              <a:t>71</a:t>
            </a:r>
            <a:r>
              <a:rPr sz="975" spc="-45" dirty="0">
                <a:latin typeface="Arial MT"/>
                <a:cs typeface="Arial MT"/>
              </a:rPr>
              <a:t>/</a:t>
            </a:r>
            <a:r>
              <a:rPr sz="975" spc="-8" dirty="0">
                <a:latin typeface="Arial MT"/>
                <a:cs typeface="Arial MT"/>
              </a:rPr>
              <a:t>202</a:t>
            </a:r>
            <a:r>
              <a:rPr sz="975" spc="-30" dirty="0">
                <a:latin typeface="Arial MT"/>
                <a:cs typeface="Arial MT"/>
              </a:rPr>
              <a:t>1</a:t>
            </a:r>
            <a:r>
              <a:rPr sz="975" spc="-15" dirty="0">
                <a:latin typeface="Arial MT"/>
                <a:cs typeface="Arial MT"/>
              </a:rPr>
              <a:t> </a:t>
            </a:r>
            <a:r>
              <a:rPr sz="975" spc="-23" dirty="0">
                <a:latin typeface="Arial MT"/>
                <a:cs typeface="Arial MT"/>
              </a:rPr>
              <a:t>-</a:t>
            </a:r>
            <a:r>
              <a:rPr sz="975" spc="-45" dirty="0">
                <a:latin typeface="Arial MT"/>
                <a:cs typeface="Arial MT"/>
              </a:rPr>
              <a:t> </a:t>
            </a:r>
            <a:r>
              <a:rPr sz="975" spc="-30" dirty="0">
                <a:latin typeface="Arial MT"/>
                <a:cs typeface="Arial MT"/>
              </a:rPr>
              <a:t>J</a:t>
            </a:r>
            <a:r>
              <a:rPr sz="975" spc="-8" dirty="0">
                <a:latin typeface="Arial MT"/>
                <a:cs typeface="Arial MT"/>
              </a:rPr>
              <a:t>un</a:t>
            </a:r>
            <a:r>
              <a:rPr sz="975" spc="-15" dirty="0">
                <a:latin typeface="Arial MT"/>
                <a:cs typeface="Arial MT"/>
              </a:rPr>
              <a:t>i </a:t>
            </a:r>
            <a:r>
              <a:rPr sz="975" spc="-8" dirty="0">
                <a:latin typeface="Arial MT"/>
                <a:cs typeface="Arial MT"/>
              </a:rPr>
              <a:t>2021</a:t>
            </a:r>
            <a:r>
              <a:rPr sz="975" spc="-23" dirty="0">
                <a:latin typeface="Arial MT"/>
                <a:cs typeface="Arial MT"/>
              </a:rPr>
              <a:t>)</a:t>
            </a:r>
            <a:endParaRPr sz="975">
              <a:latin typeface="Arial MT"/>
              <a:cs typeface="Arial MT"/>
            </a:endParaRPr>
          </a:p>
          <a:p>
            <a:pPr marL="32385">
              <a:lnSpc>
                <a:spcPts val="1155"/>
              </a:lnSpc>
              <a:spcBef>
                <a:spcPts val="540"/>
              </a:spcBef>
            </a:pPr>
            <a:r>
              <a:rPr sz="975" spc="-38" dirty="0">
                <a:latin typeface="Arial MT"/>
                <a:cs typeface="Arial MT"/>
              </a:rPr>
              <a:t>K</a:t>
            </a:r>
            <a:r>
              <a:rPr sz="975" spc="-8" dirty="0">
                <a:latin typeface="Arial MT"/>
                <a:cs typeface="Arial MT"/>
              </a:rPr>
              <a:t>egia</a:t>
            </a:r>
            <a:r>
              <a:rPr sz="975" spc="-45" dirty="0">
                <a:latin typeface="Arial MT"/>
                <a:cs typeface="Arial MT"/>
              </a:rPr>
              <a:t>t</a:t>
            </a:r>
            <a:r>
              <a:rPr sz="975" spc="-8" dirty="0">
                <a:latin typeface="Arial MT"/>
                <a:cs typeface="Arial MT"/>
              </a:rPr>
              <a:t>a</a:t>
            </a:r>
            <a:r>
              <a:rPr sz="975" spc="-30" dirty="0">
                <a:latin typeface="Arial MT"/>
                <a:cs typeface="Arial MT"/>
              </a:rPr>
              <a:t>n</a:t>
            </a:r>
            <a:r>
              <a:rPr sz="975" spc="-23" dirty="0">
                <a:latin typeface="Arial MT"/>
                <a:cs typeface="Arial MT"/>
              </a:rPr>
              <a:t> U</a:t>
            </a:r>
            <a:r>
              <a:rPr sz="975" spc="-45" dirty="0">
                <a:latin typeface="Arial MT"/>
                <a:cs typeface="Arial MT"/>
              </a:rPr>
              <a:t>t</a:t>
            </a:r>
            <a:r>
              <a:rPr sz="975" spc="-8" dirty="0">
                <a:latin typeface="Arial MT"/>
                <a:cs typeface="Arial MT"/>
              </a:rPr>
              <a:t>a</a:t>
            </a:r>
            <a:r>
              <a:rPr sz="975" spc="30" dirty="0">
                <a:latin typeface="Arial MT"/>
                <a:cs typeface="Arial MT"/>
              </a:rPr>
              <a:t>m</a:t>
            </a:r>
            <a:r>
              <a:rPr sz="975" dirty="0">
                <a:latin typeface="Arial MT"/>
                <a:cs typeface="Arial MT"/>
              </a:rPr>
              <a:t>a</a:t>
            </a:r>
            <a:r>
              <a:rPr sz="975" spc="-15" dirty="0">
                <a:latin typeface="Arial MT"/>
                <a:cs typeface="Arial MT"/>
              </a:rPr>
              <a:t>:</a:t>
            </a:r>
            <a:endParaRPr sz="975">
              <a:latin typeface="Arial MT"/>
              <a:cs typeface="Arial MT"/>
            </a:endParaRPr>
          </a:p>
          <a:p>
            <a:pPr marL="35243">
              <a:lnSpc>
                <a:spcPts val="1155"/>
              </a:lnSpc>
            </a:pPr>
            <a:r>
              <a:rPr sz="975" spc="-15" dirty="0">
                <a:latin typeface="Arial MT"/>
                <a:cs typeface="Arial MT"/>
              </a:rPr>
              <a:t>-Indusri</a:t>
            </a:r>
            <a:r>
              <a:rPr sz="975" spc="-53" dirty="0">
                <a:latin typeface="Arial MT"/>
                <a:cs typeface="Arial MT"/>
              </a:rPr>
              <a:t> </a:t>
            </a:r>
            <a:r>
              <a:rPr sz="975" spc="-45" dirty="0">
                <a:latin typeface="Arial MT"/>
                <a:cs typeface="Arial MT"/>
              </a:rPr>
              <a:t>Metal</a:t>
            </a:r>
            <a:endParaRPr sz="975">
              <a:latin typeface="Arial MT"/>
              <a:cs typeface="Arial MT"/>
            </a:endParaRPr>
          </a:p>
        </p:txBody>
      </p:sp>
      <p:sp>
        <p:nvSpPr>
          <p:cNvPr id="119" name="object 119"/>
          <p:cNvSpPr txBox="1"/>
          <p:nvPr/>
        </p:nvSpPr>
        <p:spPr>
          <a:xfrm>
            <a:off x="10174916" y="8947059"/>
            <a:ext cx="1062038" cy="169277"/>
          </a:xfrm>
          <a:prstGeom prst="rect">
            <a:avLst/>
          </a:prstGeom>
        </p:spPr>
        <p:txBody>
          <a:bodyPr vert="horz" wrap="square" lIns="0" tIns="19050" rIns="0" bIns="0" rtlCol="0">
            <a:spAutoFit/>
          </a:bodyPr>
          <a:lstStyle/>
          <a:p>
            <a:pPr marL="19050">
              <a:spcBef>
                <a:spcPts val="150"/>
              </a:spcBef>
            </a:pPr>
            <a:r>
              <a:rPr sz="975" spc="-23" dirty="0">
                <a:latin typeface="Arial MT"/>
                <a:cs typeface="Arial MT"/>
              </a:rPr>
              <a:t>-</a:t>
            </a:r>
            <a:r>
              <a:rPr sz="975" spc="-45" dirty="0">
                <a:latin typeface="Arial MT"/>
                <a:cs typeface="Arial MT"/>
              </a:rPr>
              <a:t> 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38" dirty="0">
                <a:latin typeface="Arial MT"/>
                <a:cs typeface="Arial MT"/>
              </a:rPr>
              <a:t>E</a:t>
            </a:r>
            <a:r>
              <a:rPr sz="975" dirty="0">
                <a:latin typeface="Arial MT"/>
                <a:cs typeface="Arial MT"/>
              </a:rPr>
              <a:t>le</a:t>
            </a:r>
            <a:r>
              <a:rPr sz="975" spc="-30" dirty="0">
                <a:latin typeface="Arial MT"/>
                <a:cs typeface="Arial MT"/>
              </a:rPr>
              <a:t>k</a:t>
            </a:r>
            <a:r>
              <a:rPr sz="975" spc="-45" dirty="0">
                <a:latin typeface="Arial MT"/>
                <a:cs typeface="Arial MT"/>
              </a:rPr>
              <a:t>t</a:t>
            </a:r>
            <a:r>
              <a:rPr sz="975" spc="-23" dirty="0">
                <a:latin typeface="Arial MT"/>
                <a:cs typeface="Arial MT"/>
              </a:rPr>
              <a:t>r</a:t>
            </a:r>
            <a:r>
              <a:rPr sz="975" spc="-8" dirty="0">
                <a:latin typeface="Arial MT"/>
                <a:cs typeface="Arial MT"/>
              </a:rPr>
              <a:t>oni</a:t>
            </a:r>
            <a:r>
              <a:rPr sz="975" spc="-30" dirty="0">
                <a:latin typeface="Arial MT"/>
                <a:cs typeface="Arial MT"/>
              </a:rPr>
              <a:t>k</a:t>
            </a:r>
            <a:endParaRPr sz="975">
              <a:latin typeface="Arial MT"/>
              <a:cs typeface="Arial MT"/>
            </a:endParaRPr>
          </a:p>
        </p:txBody>
      </p:sp>
      <p:sp>
        <p:nvSpPr>
          <p:cNvPr id="120" name="object 120"/>
          <p:cNvSpPr txBox="1"/>
          <p:nvPr/>
        </p:nvSpPr>
        <p:spPr>
          <a:xfrm>
            <a:off x="8058489" y="9052891"/>
            <a:ext cx="2998470" cy="169342"/>
          </a:xfrm>
          <a:prstGeom prst="rect">
            <a:avLst/>
          </a:prstGeom>
        </p:spPr>
        <p:txBody>
          <a:bodyPr vert="horz" wrap="square" lIns="0" tIns="19050" rIns="0" bIns="0" rtlCol="0">
            <a:spAutoFit/>
          </a:bodyPr>
          <a:lstStyle/>
          <a:p>
            <a:pPr marL="57150">
              <a:spcBef>
                <a:spcPts val="150"/>
              </a:spcBef>
            </a:pPr>
            <a:r>
              <a:rPr sz="975" spc="-23" dirty="0">
                <a:latin typeface="Arial MT"/>
                <a:cs typeface="Arial MT"/>
              </a:rPr>
              <a:t>-</a:t>
            </a:r>
            <a:r>
              <a:rPr sz="975" spc="210" dirty="0">
                <a:latin typeface="Arial MT"/>
                <a:cs typeface="Arial MT"/>
              </a:rPr>
              <a:t> </a:t>
            </a:r>
            <a:r>
              <a:rPr sz="975" spc="-15" dirty="0">
                <a:latin typeface="Arial MT"/>
                <a:cs typeface="Arial MT"/>
              </a:rPr>
              <a:t>Industri </a:t>
            </a:r>
            <a:r>
              <a:rPr sz="975" spc="-23" dirty="0">
                <a:latin typeface="Arial MT"/>
                <a:cs typeface="Arial MT"/>
              </a:rPr>
              <a:t>Furnitur</a:t>
            </a:r>
            <a:r>
              <a:rPr sz="975" spc="-45" dirty="0">
                <a:latin typeface="Arial MT"/>
                <a:cs typeface="Arial MT"/>
              </a:rPr>
              <a:t> </a:t>
            </a:r>
            <a:r>
              <a:rPr sz="975" spc="-15" dirty="0">
                <a:latin typeface="Arial MT"/>
                <a:cs typeface="Arial MT"/>
              </a:rPr>
              <a:t>dan</a:t>
            </a:r>
            <a:r>
              <a:rPr sz="975" spc="-90" dirty="0">
                <a:latin typeface="Arial MT"/>
                <a:cs typeface="Arial MT"/>
              </a:rPr>
              <a:t> </a:t>
            </a:r>
            <a:r>
              <a:rPr sz="975" spc="-38" dirty="0">
                <a:latin typeface="Arial MT"/>
                <a:cs typeface="Arial MT"/>
              </a:rPr>
              <a:t>Alat</a:t>
            </a:r>
            <a:r>
              <a:rPr sz="975" spc="-68" dirty="0">
                <a:latin typeface="Arial MT"/>
                <a:cs typeface="Arial MT"/>
              </a:rPr>
              <a:t> </a:t>
            </a:r>
            <a:r>
              <a:rPr sz="975" spc="-15" dirty="0">
                <a:latin typeface="Arial MT"/>
                <a:cs typeface="Arial MT"/>
              </a:rPr>
              <a:t>Permainan</a:t>
            </a:r>
            <a:r>
              <a:rPr sz="975" spc="315" dirty="0">
                <a:latin typeface="Arial MT"/>
                <a:cs typeface="Arial MT"/>
              </a:rPr>
              <a:t> </a:t>
            </a:r>
            <a:r>
              <a:rPr sz="1463" spc="-33" baseline="-21367" dirty="0">
                <a:latin typeface="Arial MT"/>
                <a:cs typeface="Arial MT"/>
              </a:rPr>
              <a:t>-</a:t>
            </a:r>
            <a:r>
              <a:rPr sz="1463" spc="-66" baseline="-21367" dirty="0">
                <a:latin typeface="Arial MT"/>
                <a:cs typeface="Arial MT"/>
              </a:rPr>
              <a:t> </a:t>
            </a:r>
            <a:r>
              <a:rPr sz="1463" spc="-23" baseline="-21367" dirty="0">
                <a:latin typeface="Arial MT"/>
                <a:cs typeface="Arial MT"/>
              </a:rPr>
              <a:t>Industri </a:t>
            </a:r>
            <a:r>
              <a:rPr sz="1463" spc="-11" baseline="-21367" dirty="0">
                <a:latin typeface="Arial MT"/>
                <a:cs typeface="Arial MT"/>
              </a:rPr>
              <a:t>Kimia</a:t>
            </a:r>
            <a:endParaRPr sz="1463" baseline="-21367">
              <a:latin typeface="Arial MT"/>
              <a:cs typeface="Arial MT"/>
            </a:endParaRPr>
          </a:p>
        </p:txBody>
      </p:sp>
      <p:sp>
        <p:nvSpPr>
          <p:cNvPr id="121" name="object 121"/>
          <p:cNvSpPr txBox="1"/>
          <p:nvPr/>
        </p:nvSpPr>
        <p:spPr>
          <a:xfrm>
            <a:off x="10174916" y="9245876"/>
            <a:ext cx="882968" cy="319318"/>
          </a:xfrm>
          <a:prstGeom prst="rect">
            <a:avLst/>
          </a:prstGeom>
        </p:spPr>
        <p:txBody>
          <a:bodyPr vert="horz" wrap="square" lIns="0" tIns="19050" rIns="0" bIns="0" rtlCol="0">
            <a:spAutoFit/>
          </a:bodyPr>
          <a:lstStyle/>
          <a:p>
            <a:pPr marL="86678" indent="-68580">
              <a:spcBef>
                <a:spcPts val="150"/>
              </a:spcBef>
              <a:buChar char="-"/>
              <a:tabLst>
                <a:tab pos="87629" algn="l"/>
              </a:tabLst>
            </a:pPr>
            <a:r>
              <a:rPr sz="975" spc="-45" dirty="0">
                <a:latin typeface="Arial MT"/>
                <a:cs typeface="Arial MT"/>
              </a:rPr>
              <a:t>I</a:t>
            </a:r>
            <a:r>
              <a:rPr sz="975" spc="-8" dirty="0">
                <a:latin typeface="Arial MT"/>
                <a:cs typeface="Arial MT"/>
              </a:rPr>
              <a:t>ndu</a:t>
            </a:r>
            <a:r>
              <a:rPr sz="975" spc="45" dirty="0">
                <a:latin typeface="Arial MT"/>
                <a:cs typeface="Arial MT"/>
              </a:rPr>
              <a:t>s</a:t>
            </a:r>
            <a:r>
              <a:rPr sz="975" spc="-45" dirty="0">
                <a:latin typeface="Arial MT"/>
                <a:cs typeface="Arial MT"/>
              </a:rPr>
              <a:t>t</a:t>
            </a:r>
            <a:r>
              <a:rPr sz="975" spc="-15" dirty="0">
                <a:latin typeface="Arial MT"/>
                <a:cs typeface="Arial MT"/>
              </a:rPr>
              <a:t>ri</a:t>
            </a:r>
            <a:r>
              <a:rPr sz="975" spc="-23" dirty="0">
                <a:latin typeface="Arial MT"/>
                <a:cs typeface="Arial MT"/>
              </a:rPr>
              <a:t> </a:t>
            </a:r>
            <a:r>
              <a:rPr sz="975" spc="-38" dirty="0">
                <a:latin typeface="Arial MT"/>
                <a:cs typeface="Arial MT"/>
              </a:rPr>
              <a:t>E</a:t>
            </a:r>
            <a:r>
              <a:rPr sz="975" spc="-8" dirty="0">
                <a:latin typeface="Arial MT"/>
                <a:cs typeface="Arial MT"/>
              </a:rPr>
              <a:t>ne</a:t>
            </a:r>
            <a:r>
              <a:rPr sz="975" spc="-23" dirty="0">
                <a:latin typeface="Arial MT"/>
                <a:cs typeface="Arial MT"/>
              </a:rPr>
              <a:t>r</a:t>
            </a:r>
            <a:r>
              <a:rPr sz="975" spc="-8" dirty="0">
                <a:latin typeface="Arial MT"/>
                <a:cs typeface="Arial MT"/>
              </a:rPr>
              <a:t>g</a:t>
            </a:r>
            <a:r>
              <a:rPr sz="975" spc="-15" dirty="0">
                <a:latin typeface="Arial MT"/>
                <a:cs typeface="Arial MT"/>
              </a:rPr>
              <a:t>i</a:t>
            </a:r>
            <a:endParaRPr sz="975">
              <a:latin typeface="Arial MT"/>
              <a:cs typeface="Arial MT"/>
            </a:endParaRPr>
          </a:p>
          <a:p>
            <a:pPr marL="86678" indent="-68580">
              <a:spcBef>
                <a:spcPts val="8"/>
              </a:spcBef>
              <a:buChar char="-"/>
              <a:tabLst>
                <a:tab pos="87629" algn="l"/>
              </a:tabLst>
            </a:pPr>
            <a:r>
              <a:rPr sz="975" spc="-8" dirty="0">
                <a:latin typeface="Arial MT"/>
                <a:cs typeface="Arial MT"/>
              </a:rPr>
              <a:t>Logistik</a:t>
            </a:r>
            <a:endParaRPr sz="975">
              <a:latin typeface="Arial MT"/>
              <a:cs typeface="Arial MT"/>
            </a:endParaRPr>
          </a:p>
        </p:txBody>
      </p:sp>
      <p:pic>
        <p:nvPicPr>
          <p:cNvPr id="122" name="object 122"/>
          <p:cNvPicPr/>
          <p:nvPr/>
        </p:nvPicPr>
        <p:blipFill>
          <a:blip r:embed="rId22" cstate="print"/>
          <a:stretch>
            <a:fillRect/>
          </a:stretch>
        </p:blipFill>
        <p:spPr>
          <a:xfrm>
            <a:off x="2813567" y="3644651"/>
            <a:ext cx="8676303" cy="3914364"/>
          </a:xfrm>
          <a:prstGeom prst="rect">
            <a:avLst/>
          </a:prstGeom>
        </p:spPr>
      </p:pic>
      <p:sp>
        <p:nvSpPr>
          <p:cNvPr id="123" name="object 123"/>
          <p:cNvSpPr txBox="1"/>
          <p:nvPr/>
        </p:nvSpPr>
        <p:spPr>
          <a:xfrm>
            <a:off x="3113290" y="3952259"/>
            <a:ext cx="109538" cy="181781"/>
          </a:xfrm>
          <a:prstGeom prst="rect">
            <a:avLst/>
          </a:prstGeom>
        </p:spPr>
        <p:txBody>
          <a:bodyPr vert="horz" wrap="square" lIns="0" tIns="20003" rIns="0" bIns="0" rtlCol="0">
            <a:spAutoFit/>
          </a:bodyPr>
          <a:lstStyle/>
          <a:p>
            <a:pPr marL="19050">
              <a:spcBef>
                <a:spcPts val="158"/>
              </a:spcBef>
            </a:pPr>
            <a:r>
              <a:rPr sz="1050" spc="-30" dirty="0">
                <a:latin typeface="Arial MT"/>
                <a:cs typeface="Arial MT"/>
              </a:rPr>
              <a:t>1</a:t>
            </a:r>
            <a:endParaRPr sz="1050">
              <a:latin typeface="Arial MT"/>
              <a:cs typeface="Arial MT"/>
            </a:endParaRPr>
          </a:p>
        </p:txBody>
      </p:sp>
      <p:sp>
        <p:nvSpPr>
          <p:cNvPr id="124" name="object 124"/>
          <p:cNvSpPr txBox="1"/>
          <p:nvPr/>
        </p:nvSpPr>
        <p:spPr>
          <a:xfrm>
            <a:off x="3821566" y="4510466"/>
            <a:ext cx="109538" cy="181781"/>
          </a:xfrm>
          <a:prstGeom prst="rect">
            <a:avLst/>
          </a:prstGeom>
        </p:spPr>
        <p:txBody>
          <a:bodyPr vert="horz" wrap="square" lIns="0" tIns="20003" rIns="0" bIns="0" rtlCol="0">
            <a:spAutoFit/>
          </a:bodyPr>
          <a:lstStyle/>
          <a:p>
            <a:pPr marL="19050">
              <a:spcBef>
                <a:spcPts val="158"/>
              </a:spcBef>
            </a:pPr>
            <a:r>
              <a:rPr sz="1050" spc="-30" dirty="0">
                <a:latin typeface="Arial MT"/>
                <a:cs typeface="Arial MT"/>
              </a:rPr>
              <a:t>2</a:t>
            </a:r>
            <a:endParaRPr sz="1050">
              <a:latin typeface="Arial MT"/>
              <a:cs typeface="Arial MT"/>
            </a:endParaRPr>
          </a:p>
        </p:txBody>
      </p:sp>
      <p:sp>
        <p:nvSpPr>
          <p:cNvPr id="125" name="object 125"/>
          <p:cNvSpPr txBox="1"/>
          <p:nvPr/>
        </p:nvSpPr>
        <p:spPr>
          <a:xfrm>
            <a:off x="4229362" y="4498014"/>
            <a:ext cx="109538" cy="181781"/>
          </a:xfrm>
          <a:prstGeom prst="rect">
            <a:avLst/>
          </a:prstGeom>
        </p:spPr>
        <p:txBody>
          <a:bodyPr vert="horz" wrap="square" lIns="0" tIns="20003" rIns="0" bIns="0" rtlCol="0">
            <a:spAutoFit/>
          </a:bodyPr>
          <a:lstStyle/>
          <a:p>
            <a:pPr marL="19050">
              <a:spcBef>
                <a:spcPts val="158"/>
              </a:spcBef>
            </a:pPr>
            <a:r>
              <a:rPr sz="1050" spc="-30" dirty="0">
                <a:latin typeface="Arial MT"/>
                <a:cs typeface="Arial MT"/>
              </a:rPr>
              <a:t>3</a:t>
            </a:r>
            <a:endParaRPr sz="1050">
              <a:latin typeface="Arial MT"/>
              <a:cs typeface="Arial MT"/>
            </a:endParaRPr>
          </a:p>
        </p:txBody>
      </p:sp>
      <p:sp>
        <p:nvSpPr>
          <p:cNvPr id="126" name="object 126"/>
          <p:cNvSpPr txBox="1"/>
          <p:nvPr/>
        </p:nvSpPr>
        <p:spPr>
          <a:xfrm>
            <a:off x="4713253" y="4431611"/>
            <a:ext cx="109538" cy="181781"/>
          </a:xfrm>
          <a:prstGeom prst="rect">
            <a:avLst/>
          </a:prstGeom>
        </p:spPr>
        <p:txBody>
          <a:bodyPr vert="horz" wrap="square" lIns="0" tIns="20003" rIns="0" bIns="0" rtlCol="0">
            <a:spAutoFit/>
          </a:bodyPr>
          <a:lstStyle/>
          <a:p>
            <a:pPr marL="19050">
              <a:spcBef>
                <a:spcPts val="158"/>
              </a:spcBef>
            </a:pPr>
            <a:r>
              <a:rPr sz="1050" spc="-30" dirty="0">
                <a:latin typeface="Arial MT"/>
                <a:cs typeface="Arial MT"/>
              </a:rPr>
              <a:t>4</a:t>
            </a:r>
            <a:endParaRPr sz="1050">
              <a:latin typeface="Arial MT"/>
              <a:cs typeface="Arial MT"/>
            </a:endParaRPr>
          </a:p>
        </p:txBody>
      </p:sp>
      <p:sp>
        <p:nvSpPr>
          <p:cNvPr id="127" name="object 127"/>
          <p:cNvSpPr txBox="1"/>
          <p:nvPr/>
        </p:nvSpPr>
        <p:spPr>
          <a:xfrm>
            <a:off x="5007880" y="4556118"/>
            <a:ext cx="109538" cy="181781"/>
          </a:xfrm>
          <a:prstGeom prst="rect">
            <a:avLst/>
          </a:prstGeom>
        </p:spPr>
        <p:txBody>
          <a:bodyPr vert="horz" wrap="square" lIns="0" tIns="20003" rIns="0" bIns="0" rtlCol="0">
            <a:spAutoFit/>
          </a:bodyPr>
          <a:lstStyle/>
          <a:p>
            <a:pPr marL="19050">
              <a:spcBef>
                <a:spcPts val="158"/>
              </a:spcBef>
            </a:pPr>
            <a:r>
              <a:rPr sz="1050" spc="-30" dirty="0">
                <a:latin typeface="Arial MT"/>
                <a:cs typeface="Arial MT"/>
              </a:rPr>
              <a:t>5</a:t>
            </a:r>
            <a:endParaRPr sz="1050">
              <a:latin typeface="Arial MT"/>
              <a:cs typeface="Arial MT"/>
            </a:endParaRPr>
          </a:p>
        </p:txBody>
      </p:sp>
      <p:sp>
        <p:nvSpPr>
          <p:cNvPr id="128" name="object 128"/>
          <p:cNvSpPr txBox="1"/>
          <p:nvPr/>
        </p:nvSpPr>
        <p:spPr>
          <a:xfrm>
            <a:off x="5185438" y="5491997"/>
            <a:ext cx="109538" cy="181781"/>
          </a:xfrm>
          <a:prstGeom prst="rect">
            <a:avLst/>
          </a:prstGeom>
        </p:spPr>
        <p:txBody>
          <a:bodyPr vert="horz" wrap="square" lIns="0" tIns="20003" rIns="0" bIns="0" rtlCol="0">
            <a:spAutoFit/>
          </a:bodyPr>
          <a:lstStyle/>
          <a:p>
            <a:pPr marL="19050">
              <a:spcBef>
                <a:spcPts val="158"/>
              </a:spcBef>
            </a:pPr>
            <a:r>
              <a:rPr sz="1050" spc="-30" dirty="0">
                <a:latin typeface="Arial MT"/>
                <a:cs typeface="Arial MT"/>
              </a:rPr>
              <a:t>6</a:t>
            </a:r>
            <a:endParaRPr sz="1050">
              <a:latin typeface="Arial MT"/>
              <a:cs typeface="Arial MT"/>
            </a:endParaRPr>
          </a:p>
        </p:txBody>
      </p:sp>
      <p:sp>
        <p:nvSpPr>
          <p:cNvPr id="129" name="object 129"/>
          <p:cNvSpPr txBox="1"/>
          <p:nvPr/>
        </p:nvSpPr>
        <p:spPr>
          <a:xfrm>
            <a:off x="4693742" y="6270167"/>
            <a:ext cx="109538" cy="181781"/>
          </a:xfrm>
          <a:prstGeom prst="rect">
            <a:avLst/>
          </a:prstGeom>
        </p:spPr>
        <p:txBody>
          <a:bodyPr vert="horz" wrap="square" lIns="0" tIns="20003" rIns="0" bIns="0" rtlCol="0">
            <a:spAutoFit/>
          </a:bodyPr>
          <a:lstStyle/>
          <a:p>
            <a:pPr marL="19050">
              <a:spcBef>
                <a:spcPts val="158"/>
              </a:spcBef>
            </a:pPr>
            <a:r>
              <a:rPr sz="1050" spc="-30" dirty="0">
                <a:latin typeface="Arial MT"/>
                <a:cs typeface="Arial MT"/>
              </a:rPr>
              <a:t>7</a:t>
            </a:r>
            <a:endParaRPr sz="1050">
              <a:latin typeface="Arial MT"/>
              <a:cs typeface="Arial MT"/>
            </a:endParaRPr>
          </a:p>
        </p:txBody>
      </p:sp>
      <p:sp>
        <p:nvSpPr>
          <p:cNvPr id="130" name="object 130"/>
          <p:cNvSpPr txBox="1"/>
          <p:nvPr/>
        </p:nvSpPr>
        <p:spPr>
          <a:xfrm>
            <a:off x="5546405" y="6288842"/>
            <a:ext cx="109538" cy="181781"/>
          </a:xfrm>
          <a:prstGeom prst="rect">
            <a:avLst/>
          </a:prstGeom>
        </p:spPr>
        <p:txBody>
          <a:bodyPr vert="horz" wrap="square" lIns="0" tIns="20003" rIns="0" bIns="0" rtlCol="0">
            <a:spAutoFit/>
          </a:bodyPr>
          <a:lstStyle/>
          <a:p>
            <a:pPr marL="19050">
              <a:spcBef>
                <a:spcPts val="158"/>
              </a:spcBef>
            </a:pPr>
            <a:r>
              <a:rPr sz="1050" spc="-30" dirty="0">
                <a:latin typeface="Arial MT"/>
                <a:cs typeface="Arial MT"/>
              </a:rPr>
              <a:t>9</a:t>
            </a:r>
            <a:endParaRPr sz="1050">
              <a:latin typeface="Arial MT"/>
              <a:cs typeface="Arial MT"/>
            </a:endParaRPr>
          </a:p>
        </p:txBody>
      </p:sp>
      <p:sp>
        <p:nvSpPr>
          <p:cNvPr id="131" name="object 131"/>
          <p:cNvSpPr txBox="1"/>
          <p:nvPr/>
        </p:nvSpPr>
        <p:spPr>
          <a:xfrm>
            <a:off x="4953248" y="6251490"/>
            <a:ext cx="109538" cy="181781"/>
          </a:xfrm>
          <a:prstGeom prst="rect">
            <a:avLst/>
          </a:prstGeom>
        </p:spPr>
        <p:txBody>
          <a:bodyPr vert="horz" wrap="square" lIns="0" tIns="20003" rIns="0" bIns="0" rtlCol="0">
            <a:spAutoFit/>
          </a:bodyPr>
          <a:lstStyle/>
          <a:p>
            <a:pPr marL="19050">
              <a:spcBef>
                <a:spcPts val="158"/>
              </a:spcBef>
            </a:pPr>
            <a:r>
              <a:rPr sz="1050" spc="-30" dirty="0">
                <a:latin typeface="Arial MT"/>
                <a:cs typeface="Arial MT"/>
              </a:rPr>
              <a:t>8</a:t>
            </a:r>
            <a:endParaRPr sz="1050">
              <a:latin typeface="Arial MT"/>
              <a:cs typeface="Arial MT"/>
            </a:endParaRPr>
          </a:p>
        </p:txBody>
      </p:sp>
      <p:sp>
        <p:nvSpPr>
          <p:cNvPr id="132" name="object 132"/>
          <p:cNvSpPr txBox="1"/>
          <p:nvPr/>
        </p:nvSpPr>
        <p:spPr>
          <a:xfrm>
            <a:off x="6785401" y="6697640"/>
            <a:ext cx="175259" cy="181781"/>
          </a:xfrm>
          <a:prstGeom prst="rect">
            <a:avLst/>
          </a:prstGeom>
        </p:spPr>
        <p:txBody>
          <a:bodyPr vert="horz" wrap="square" lIns="0" tIns="20003" rIns="0" bIns="0" rtlCol="0">
            <a:spAutoFit/>
          </a:bodyPr>
          <a:lstStyle/>
          <a:p>
            <a:pPr marL="19050">
              <a:spcBef>
                <a:spcPts val="158"/>
              </a:spcBef>
            </a:pPr>
            <a:r>
              <a:rPr sz="1050" spc="-53" dirty="0">
                <a:latin typeface="Arial MT"/>
                <a:cs typeface="Arial MT"/>
              </a:rPr>
              <a:t>14</a:t>
            </a:r>
            <a:endParaRPr sz="1050">
              <a:latin typeface="Arial MT"/>
              <a:cs typeface="Arial MT"/>
            </a:endParaRPr>
          </a:p>
        </p:txBody>
      </p:sp>
      <p:sp>
        <p:nvSpPr>
          <p:cNvPr id="133" name="object 133"/>
          <p:cNvSpPr txBox="1"/>
          <p:nvPr/>
        </p:nvSpPr>
        <p:spPr>
          <a:xfrm>
            <a:off x="6438091" y="6373922"/>
            <a:ext cx="467678" cy="181781"/>
          </a:xfrm>
          <a:prstGeom prst="rect">
            <a:avLst/>
          </a:prstGeom>
        </p:spPr>
        <p:txBody>
          <a:bodyPr vert="horz" wrap="square" lIns="0" tIns="20003" rIns="0" bIns="0" rtlCol="0">
            <a:spAutoFit/>
          </a:bodyPr>
          <a:lstStyle/>
          <a:p>
            <a:pPr marL="19050">
              <a:spcBef>
                <a:spcPts val="158"/>
              </a:spcBef>
            </a:pPr>
            <a:r>
              <a:rPr sz="1050" spc="-45" dirty="0">
                <a:latin typeface="Arial MT"/>
                <a:cs typeface="Arial MT"/>
              </a:rPr>
              <a:t>12</a:t>
            </a:r>
            <a:r>
              <a:rPr sz="1050" spc="248" dirty="0">
                <a:latin typeface="Arial MT"/>
                <a:cs typeface="Arial MT"/>
              </a:rPr>
              <a:t>  </a:t>
            </a:r>
            <a:r>
              <a:rPr sz="1575" spc="-78" baseline="3968" dirty="0">
                <a:latin typeface="Arial MT"/>
                <a:cs typeface="Arial MT"/>
              </a:rPr>
              <a:t>13</a:t>
            </a:r>
            <a:endParaRPr sz="1575" baseline="3968">
              <a:latin typeface="Arial MT"/>
              <a:cs typeface="Arial MT"/>
            </a:endParaRPr>
          </a:p>
        </p:txBody>
      </p:sp>
      <p:sp>
        <p:nvSpPr>
          <p:cNvPr id="134" name="object 134"/>
          <p:cNvSpPr txBox="1"/>
          <p:nvPr/>
        </p:nvSpPr>
        <p:spPr>
          <a:xfrm>
            <a:off x="7072223" y="4819660"/>
            <a:ext cx="175259" cy="181781"/>
          </a:xfrm>
          <a:prstGeom prst="rect">
            <a:avLst/>
          </a:prstGeom>
        </p:spPr>
        <p:txBody>
          <a:bodyPr vert="horz" wrap="square" lIns="0" tIns="20003" rIns="0" bIns="0" rtlCol="0">
            <a:spAutoFit/>
          </a:bodyPr>
          <a:lstStyle/>
          <a:p>
            <a:pPr marL="19050">
              <a:spcBef>
                <a:spcPts val="158"/>
              </a:spcBef>
            </a:pPr>
            <a:r>
              <a:rPr sz="1050" spc="-53" dirty="0">
                <a:latin typeface="Arial MT"/>
                <a:cs typeface="Arial MT"/>
              </a:rPr>
              <a:t>15</a:t>
            </a:r>
            <a:endParaRPr sz="1050">
              <a:latin typeface="Arial MT"/>
              <a:cs typeface="Arial MT"/>
            </a:endParaRPr>
          </a:p>
        </p:txBody>
      </p:sp>
      <p:sp>
        <p:nvSpPr>
          <p:cNvPr id="135" name="object 135"/>
          <p:cNvSpPr txBox="1"/>
          <p:nvPr/>
        </p:nvSpPr>
        <p:spPr>
          <a:xfrm>
            <a:off x="7421483" y="5209781"/>
            <a:ext cx="175259" cy="183703"/>
          </a:xfrm>
          <a:prstGeom prst="rect">
            <a:avLst/>
          </a:prstGeom>
        </p:spPr>
        <p:txBody>
          <a:bodyPr vert="horz" wrap="square" lIns="0" tIns="21906" rIns="0" bIns="0" rtlCol="0">
            <a:spAutoFit/>
          </a:bodyPr>
          <a:lstStyle/>
          <a:p>
            <a:pPr marL="19050">
              <a:spcBef>
                <a:spcPts val="171"/>
              </a:spcBef>
            </a:pPr>
            <a:r>
              <a:rPr sz="1050" spc="-53" dirty="0">
                <a:latin typeface="Arial MT"/>
                <a:cs typeface="Arial MT"/>
              </a:rPr>
              <a:t>16</a:t>
            </a:r>
            <a:endParaRPr sz="1050">
              <a:latin typeface="Arial MT"/>
              <a:cs typeface="Arial MT"/>
            </a:endParaRPr>
          </a:p>
        </p:txBody>
      </p:sp>
      <p:sp>
        <p:nvSpPr>
          <p:cNvPr id="136" name="object 136"/>
          <p:cNvSpPr txBox="1"/>
          <p:nvPr/>
        </p:nvSpPr>
        <p:spPr>
          <a:xfrm>
            <a:off x="8980634" y="4512541"/>
            <a:ext cx="175259" cy="181781"/>
          </a:xfrm>
          <a:prstGeom prst="rect">
            <a:avLst/>
          </a:prstGeom>
        </p:spPr>
        <p:txBody>
          <a:bodyPr vert="horz" wrap="square" lIns="0" tIns="20003" rIns="0" bIns="0" rtlCol="0">
            <a:spAutoFit/>
          </a:bodyPr>
          <a:lstStyle/>
          <a:p>
            <a:pPr marL="19050">
              <a:spcBef>
                <a:spcPts val="158"/>
              </a:spcBef>
            </a:pPr>
            <a:r>
              <a:rPr sz="1050" spc="-53" dirty="0">
                <a:latin typeface="Arial MT"/>
                <a:cs typeface="Arial MT"/>
              </a:rPr>
              <a:t>19</a:t>
            </a:r>
            <a:endParaRPr sz="1050">
              <a:latin typeface="Arial MT"/>
              <a:cs typeface="Arial MT"/>
            </a:endParaRPr>
          </a:p>
        </p:txBody>
      </p:sp>
      <p:sp>
        <p:nvSpPr>
          <p:cNvPr id="137" name="object 137"/>
          <p:cNvSpPr txBox="1"/>
          <p:nvPr/>
        </p:nvSpPr>
        <p:spPr>
          <a:xfrm>
            <a:off x="9528589" y="5191105"/>
            <a:ext cx="175259" cy="181781"/>
          </a:xfrm>
          <a:prstGeom prst="rect">
            <a:avLst/>
          </a:prstGeom>
        </p:spPr>
        <p:txBody>
          <a:bodyPr vert="horz" wrap="square" lIns="0" tIns="20003" rIns="0" bIns="0" rtlCol="0">
            <a:spAutoFit/>
          </a:bodyPr>
          <a:lstStyle/>
          <a:p>
            <a:pPr marL="19050">
              <a:spcBef>
                <a:spcPts val="158"/>
              </a:spcBef>
            </a:pPr>
            <a:r>
              <a:rPr sz="1050" spc="-53" dirty="0">
                <a:latin typeface="Arial MT"/>
                <a:cs typeface="Arial MT"/>
              </a:rPr>
              <a:t>20</a:t>
            </a:r>
            <a:endParaRPr sz="1050">
              <a:latin typeface="Arial MT"/>
              <a:cs typeface="Arial MT"/>
            </a:endParaRPr>
          </a:p>
        </p:txBody>
      </p:sp>
      <p:sp>
        <p:nvSpPr>
          <p:cNvPr id="138" name="object 138"/>
          <p:cNvSpPr txBox="1"/>
          <p:nvPr/>
        </p:nvSpPr>
        <p:spPr>
          <a:xfrm>
            <a:off x="8225368" y="4649499"/>
            <a:ext cx="305753" cy="302327"/>
          </a:xfrm>
          <a:prstGeom prst="rect">
            <a:avLst/>
          </a:prstGeom>
        </p:spPr>
        <p:txBody>
          <a:bodyPr vert="horz" wrap="square" lIns="0" tIns="20003" rIns="0" bIns="0" rtlCol="0">
            <a:spAutoFit/>
          </a:bodyPr>
          <a:lstStyle/>
          <a:p>
            <a:pPr marL="19050">
              <a:lnSpc>
                <a:spcPts val="1125"/>
              </a:lnSpc>
              <a:spcBef>
                <a:spcPts val="158"/>
              </a:spcBef>
            </a:pPr>
            <a:r>
              <a:rPr sz="1050" spc="-53" dirty="0">
                <a:latin typeface="Arial MT"/>
                <a:cs typeface="Arial MT"/>
              </a:rPr>
              <a:t>17</a:t>
            </a:r>
            <a:endParaRPr sz="1050">
              <a:latin typeface="Arial MT"/>
              <a:cs typeface="Arial MT"/>
            </a:endParaRPr>
          </a:p>
          <a:p>
            <a:pPr marL="149543">
              <a:lnSpc>
                <a:spcPts val="1125"/>
              </a:lnSpc>
            </a:pPr>
            <a:r>
              <a:rPr sz="1050" spc="-53" dirty="0">
                <a:latin typeface="Arial MT"/>
                <a:cs typeface="Arial MT"/>
              </a:rPr>
              <a:t>18</a:t>
            </a:r>
            <a:endParaRPr sz="1050">
              <a:latin typeface="Arial MT"/>
              <a:cs typeface="Arial MT"/>
            </a:endParaRPr>
          </a:p>
        </p:txBody>
      </p:sp>
      <p:sp>
        <p:nvSpPr>
          <p:cNvPr id="139" name="object 139"/>
          <p:cNvSpPr txBox="1"/>
          <p:nvPr/>
        </p:nvSpPr>
        <p:spPr>
          <a:xfrm>
            <a:off x="5997127" y="6330344"/>
            <a:ext cx="175259" cy="388246"/>
          </a:xfrm>
          <a:prstGeom prst="rect">
            <a:avLst/>
          </a:prstGeom>
        </p:spPr>
        <p:txBody>
          <a:bodyPr vert="horz" wrap="square" lIns="0" tIns="39051" rIns="0" bIns="0" rtlCol="0">
            <a:spAutoFit/>
          </a:bodyPr>
          <a:lstStyle/>
          <a:p>
            <a:pPr marL="19050">
              <a:spcBef>
                <a:spcPts val="306"/>
              </a:spcBef>
            </a:pPr>
            <a:r>
              <a:rPr sz="1050" spc="-53" dirty="0">
                <a:latin typeface="Arial MT"/>
                <a:cs typeface="Arial MT"/>
              </a:rPr>
              <a:t>10</a:t>
            </a:r>
            <a:endParaRPr sz="1050">
              <a:latin typeface="Arial MT"/>
              <a:cs typeface="Arial MT"/>
            </a:endParaRPr>
          </a:p>
          <a:p>
            <a:pPr marL="24765">
              <a:spcBef>
                <a:spcPts val="158"/>
              </a:spcBef>
            </a:pPr>
            <a:r>
              <a:rPr sz="1050" spc="-127" dirty="0">
                <a:latin typeface="Arial MT"/>
                <a:cs typeface="Arial MT"/>
              </a:rPr>
              <a:t>11</a:t>
            </a:r>
            <a:endParaRPr sz="1050">
              <a:latin typeface="Arial MT"/>
              <a:cs typeface="Arial MT"/>
            </a:endParaRPr>
          </a:p>
        </p:txBody>
      </p:sp>
      <p:pic>
        <p:nvPicPr>
          <p:cNvPr id="140" name="object 140"/>
          <p:cNvPicPr/>
          <p:nvPr/>
        </p:nvPicPr>
        <p:blipFill>
          <a:blip r:embed="rId23" cstate="print"/>
          <a:stretch>
            <a:fillRect/>
          </a:stretch>
        </p:blipFill>
        <p:spPr>
          <a:xfrm>
            <a:off x="11452473" y="8006549"/>
            <a:ext cx="187800" cy="187452"/>
          </a:xfrm>
          <a:prstGeom prst="rect">
            <a:avLst/>
          </a:prstGeom>
        </p:spPr>
      </p:pic>
      <p:sp>
        <p:nvSpPr>
          <p:cNvPr id="141" name="object 141"/>
          <p:cNvSpPr txBox="1"/>
          <p:nvPr/>
        </p:nvSpPr>
        <p:spPr>
          <a:xfrm>
            <a:off x="14173200" y="2347721"/>
            <a:ext cx="3954780" cy="7220244"/>
          </a:xfrm>
          <a:prstGeom prst="rect">
            <a:avLst/>
          </a:prstGeom>
          <a:solidFill>
            <a:srgbClr val="EBF8F8"/>
          </a:solidFill>
          <a:ln w="9525">
            <a:solidFill>
              <a:srgbClr val="000000"/>
            </a:solidFill>
          </a:ln>
        </p:spPr>
        <p:txBody>
          <a:bodyPr vert="horz" wrap="square" lIns="0" tIns="63816" rIns="0" bIns="0" rtlCol="0">
            <a:spAutoFit/>
          </a:bodyPr>
          <a:lstStyle/>
          <a:p>
            <a:pPr marL="536258" marR="124778" indent="-398145" algn="just">
              <a:spcBef>
                <a:spcPts val="501"/>
              </a:spcBef>
              <a:buAutoNum type="arabicPeriod"/>
              <a:tabLst>
                <a:tab pos="537210" algn="l"/>
              </a:tabLst>
            </a:pPr>
            <a:r>
              <a:rPr sz="2100" spc="-23" dirty="0">
                <a:latin typeface="Arial MT"/>
                <a:cs typeface="Arial MT"/>
              </a:rPr>
              <a:t>Pengembangan</a:t>
            </a:r>
            <a:r>
              <a:rPr sz="2100" spc="-15" dirty="0">
                <a:latin typeface="Arial MT"/>
                <a:cs typeface="Arial MT"/>
              </a:rPr>
              <a:t> </a:t>
            </a:r>
            <a:r>
              <a:rPr sz="2100" spc="-120" dirty="0">
                <a:latin typeface="Arial MT"/>
                <a:cs typeface="Arial MT"/>
              </a:rPr>
              <a:t>KEK</a:t>
            </a:r>
            <a:r>
              <a:rPr sz="2100" spc="-113" dirty="0">
                <a:latin typeface="Arial MT"/>
                <a:cs typeface="Arial MT"/>
              </a:rPr>
              <a:t> </a:t>
            </a:r>
            <a:r>
              <a:rPr sz="2100" spc="-23" dirty="0">
                <a:latin typeface="Arial MT"/>
                <a:cs typeface="Arial MT"/>
              </a:rPr>
              <a:t>telah </a:t>
            </a:r>
            <a:r>
              <a:rPr sz="2100" spc="-563" dirty="0">
                <a:latin typeface="Arial MT"/>
                <a:cs typeface="Arial MT"/>
              </a:rPr>
              <a:t> </a:t>
            </a:r>
            <a:r>
              <a:rPr sz="2100" spc="-8" dirty="0">
                <a:latin typeface="Arial MT"/>
                <a:cs typeface="Arial MT"/>
              </a:rPr>
              <a:t>berjalan</a:t>
            </a:r>
            <a:r>
              <a:rPr sz="2100" dirty="0">
                <a:latin typeface="Arial MT"/>
                <a:cs typeface="Arial MT"/>
              </a:rPr>
              <a:t> </a:t>
            </a:r>
            <a:r>
              <a:rPr sz="2100" spc="-8" dirty="0">
                <a:latin typeface="Arial MT"/>
                <a:cs typeface="Arial MT"/>
              </a:rPr>
              <a:t>dengan</a:t>
            </a:r>
            <a:r>
              <a:rPr sz="2100" dirty="0">
                <a:latin typeface="Arial MT"/>
                <a:cs typeface="Arial MT"/>
              </a:rPr>
              <a:t> </a:t>
            </a:r>
            <a:r>
              <a:rPr sz="2100" spc="-15" dirty="0">
                <a:latin typeface="Arial MT"/>
                <a:cs typeface="Arial MT"/>
              </a:rPr>
              <a:t>capaian </a:t>
            </a:r>
            <a:r>
              <a:rPr sz="2100" spc="-8" dirty="0">
                <a:latin typeface="Arial MT"/>
                <a:cs typeface="Arial MT"/>
              </a:rPr>
              <a:t> </a:t>
            </a:r>
            <a:r>
              <a:rPr sz="2100" spc="-30" dirty="0">
                <a:latin typeface="Arial MT"/>
                <a:cs typeface="Arial MT"/>
              </a:rPr>
              <a:t>investasi</a:t>
            </a:r>
            <a:r>
              <a:rPr sz="2100" spc="-23" dirty="0">
                <a:latin typeface="Arial MT"/>
                <a:cs typeface="Arial MT"/>
              </a:rPr>
              <a:t> </a:t>
            </a:r>
            <a:r>
              <a:rPr sz="2100" spc="-15" dirty="0">
                <a:latin typeface="Arial MT"/>
                <a:cs typeface="Arial MT"/>
              </a:rPr>
              <a:t>hingga</a:t>
            </a:r>
            <a:r>
              <a:rPr sz="2100" spc="-8" dirty="0">
                <a:latin typeface="Arial MT"/>
                <a:cs typeface="Arial MT"/>
              </a:rPr>
              <a:t> </a:t>
            </a:r>
            <a:r>
              <a:rPr sz="2100" b="1" spc="23" dirty="0">
                <a:latin typeface="Arial"/>
                <a:cs typeface="Arial"/>
              </a:rPr>
              <a:t>Q1</a:t>
            </a:r>
            <a:r>
              <a:rPr sz="2100" b="1" spc="30" dirty="0">
                <a:latin typeface="Arial"/>
                <a:cs typeface="Arial"/>
              </a:rPr>
              <a:t> </a:t>
            </a:r>
            <a:r>
              <a:rPr sz="2100" b="1" spc="23" dirty="0">
                <a:latin typeface="Arial"/>
                <a:cs typeface="Arial"/>
              </a:rPr>
              <a:t>2023 </a:t>
            </a:r>
            <a:r>
              <a:rPr sz="2100" b="1" spc="-563" dirty="0">
                <a:latin typeface="Arial"/>
                <a:cs typeface="Arial"/>
              </a:rPr>
              <a:t> </a:t>
            </a:r>
            <a:r>
              <a:rPr sz="2100" b="1" spc="-15" dirty="0">
                <a:latin typeface="Arial"/>
                <a:cs typeface="Arial"/>
              </a:rPr>
              <a:t>sebesar Rp4,6 </a:t>
            </a:r>
            <a:r>
              <a:rPr sz="2100" b="1" dirty="0">
                <a:latin typeface="Arial"/>
                <a:cs typeface="Arial"/>
              </a:rPr>
              <a:t>triliun </a:t>
            </a:r>
            <a:r>
              <a:rPr sz="2100" b="1" spc="-15" dirty="0">
                <a:latin typeface="Arial"/>
                <a:cs typeface="Arial"/>
              </a:rPr>
              <a:t>dan </a:t>
            </a:r>
            <a:r>
              <a:rPr sz="2100" b="1" spc="-8" dirty="0">
                <a:latin typeface="Arial"/>
                <a:cs typeface="Arial"/>
              </a:rPr>
              <a:t> </a:t>
            </a:r>
            <a:r>
              <a:rPr sz="2100" b="1" dirty="0">
                <a:latin typeface="Arial"/>
                <a:cs typeface="Arial"/>
              </a:rPr>
              <a:t>penyerapan </a:t>
            </a:r>
            <a:r>
              <a:rPr sz="2100" b="1" spc="-8" dirty="0">
                <a:latin typeface="Arial"/>
                <a:cs typeface="Arial"/>
              </a:rPr>
              <a:t>tenaga </a:t>
            </a:r>
            <a:r>
              <a:rPr sz="2100" b="1" dirty="0">
                <a:latin typeface="Arial"/>
                <a:cs typeface="Arial"/>
              </a:rPr>
              <a:t>kerja </a:t>
            </a:r>
            <a:r>
              <a:rPr sz="2100" b="1" spc="8" dirty="0">
                <a:latin typeface="Arial"/>
                <a:cs typeface="Arial"/>
              </a:rPr>
              <a:t> </a:t>
            </a:r>
            <a:r>
              <a:rPr sz="2100" b="1" spc="-8" dirty="0">
                <a:latin typeface="Arial"/>
                <a:cs typeface="Arial"/>
              </a:rPr>
              <a:t>Sebanyak</a:t>
            </a:r>
            <a:r>
              <a:rPr sz="2100" b="1" spc="-98" dirty="0">
                <a:latin typeface="Arial"/>
                <a:cs typeface="Arial"/>
              </a:rPr>
              <a:t> </a:t>
            </a:r>
            <a:r>
              <a:rPr sz="2100" b="1" spc="8" dirty="0">
                <a:latin typeface="Arial"/>
                <a:cs typeface="Arial"/>
              </a:rPr>
              <a:t>7.738</a:t>
            </a:r>
            <a:r>
              <a:rPr sz="2100" b="1" spc="-38" dirty="0">
                <a:latin typeface="Arial"/>
                <a:cs typeface="Arial"/>
              </a:rPr>
              <a:t> </a:t>
            </a:r>
            <a:r>
              <a:rPr sz="2100" b="1" spc="-8" dirty="0">
                <a:latin typeface="Arial"/>
                <a:cs typeface="Arial"/>
              </a:rPr>
              <a:t>orang.</a:t>
            </a:r>
            <a:endParaRPr sz="2100">
              <a:latin typeface="Arial"/>
              <a:cs typeface="Arial"/>
            </a:endParaRPr>
          </a:p>
          <a:p>
            <a:pPr marL="536258" marR="124778" indent="-398145" algn="just">
              <a:spcBef>
                <a:spcPts val="900"/>
              </a:spcBef>
              <a:buAutoNum type="arabicPeriod"/>
              <a:tabLst>
                <a:tab pos="537210" algn="l"/>
              </a:tabLst>
            </a:pPr>
            <a:r>
              <a:rPr sz="2100" b="1" spc="-23" dirty="0">
                <a:latin typeface="Arial"/>
                <a:cs typeface="Arial"/>
              </a:rPr>
              <a:t>Pencapaian</a:t>
            </a:r>
            <a:r>
              <a:rPr sz="2100" b="1" spc="-15" dirty="0">
                <a:latin typeface="Arial"/>
                <a:cs typeface="Arial"/>
              </a:rPr>
              <a:t> kumulatif </a:t>
            </a:r>
            <a:r>
              <a:rPr sz="2100" b="1" spc="-8" dirty="0">
                <a:latin typeface="Arial"/>
                <a:cs typeface="Arial"/>
              </a:rPr>
              <a:t> </a:t>
            </a:r>
            <a:r>
              <a:rPr sz="2100" b="1" spc="-15" dirty="0">
                <a:latin typeface="Arial"/>
                <a:cs typeface="Arial"/>
              </a:rPr>
              <a:t>hingga</a:t>
            </a:r>
            <a:r>
              <a:rPr sz="2100" b="1" spc="-68" dirty="0">
                <a:latin typeface="Arial"/>
                <a:cs typeface="Arial"/>
              </a:rPr>
              <a:t> </a:t>
            </a:r>
            <a:r>
              <a:rPr sz="2100" b="1" spc="-8" dirty="0">
                <a:latin typeface="Arial"/>
                <a:cs typeface="Arial"/>
              </a:rPr>
              <a:t>2023:</a:t>
            </a:r>
            <a:endParaRPr sz="2100">
              <a:latin typeface="Arial"/>
              <a:cs typeface="Arial"/>
            </a:endParaRPr>
          </a:p>
          <a:p>
            <a:pPr marL="942975" marR="122873" lvl="1" indent="-270510" algn="just">
              <a:spcBef>
                <a:spcPts val="900"/>
              </a:spcBef>
              <a:buChar char="•"/>
              <a:tabLst>
                <a:tab pos="943928" algn="l"/>
                <a:tab pos="2810828" algn="l"/>
              </a:tabLst>
            </a:pPr>
            <a:r>
              <a:rPr sz="2100" spc="-195" dirty="0">
                <a:latin typeface="Arial MT"/>
                <a:cs typeface="Arial MT"/>
              </a:rPr>
              <a:t>R</a:t>
            </a:r>
            <a:r>
              <a:rPr sz="2100" spc="-38" dirty="0">
                <a:latin typeface="Arial MT"/>
                <a:cs typeface="Arial MT"/>
              </a:rPr>
              <a:t>ea</a:t>
            </a:r>
            <a:r>
              <a:rPr sz="2100" spc="-30" dirty="0">
                <a:latin typeface="Arial MT"/>
                <a:cs typeface="Arial MT"/>
              </a:rPr>
              <a:t>l</a:t>
            </a:r>
            <a:r>
              <a:rPr sz="2100" spc="-38" dirty="0">
                <a:latin typeface="Arial MT"/>
                <a:cs typeface="Arial MT"/>
              </a:rPr>
              <a:t>is</a:t>
            </a:r>
            <a:r>
              <a:rPr sz="2100" spc="-75" dirty="0">
                <a:latin typeface="Arial MT"/>
                <a:cs typeface="Arial MT"/>
              </a:rPr>
              <a:t>a</a:t>
            </a:r>
            <a:r>
              <a:rPr sz="2100" spc="-38" dirty="0">
                <a:latin typeface="Arial MT"/>
                <a:cs typeface="Arial MT"/>
              </a:rPr>
              <a:t>s</a:t>
            </a:r>
            <a:r>
              <a:rPr sz="2100" spc="-15" dirty="0">
                <a:latin typeface="Arial MT"/>
                <a:cs typeface="Arial MT"/>
              </a:rPr>
              <a:t>i</a:t>
            </a:r>
            <a:r>
              <a:rPr sz="2100" dirty="0">
                <a:latin typeface="Arial MT"/>
                <a:cs typeface="Arial MT"/>
              </a:rPr>
              <a:t>	</a:t>
            </a:r>
            <a:r>
              <a:rPr sz="2100" spc="-8" dirty="0">
                <a:latin typeface="Arial MT"/>
                <a:cs typeface="Arial MT"/>
              </a:rPr>
              <a:t>in</a:t>
            </a:r>
            <a:r>
              <a:rPr sz="2100" spc="-75" dirty="0">
                <a:latin typeface="Arial MT"/>
                <a:cs typeface="Arial MT"/>
              </a:rPr>
              <a:t>v</a:t>
            </a:r>
            <a:r>
              <a:rPr sz="2100" spc="-30" dirty="0">
                <a:latin typeface="Arial MT"/>
                <a:cs typeface="Arial MT"/>
              </a:rPr>
              <a:t>est</a:t>
            </a:r>
            <a:r>
              <a:rPr sz="2100" spc="-53" dirty="0">
                <a:latin typeface="Arial MT"/>
                <a:cs typeface="Arial MT"/>
              </a:rPr>
              <a:t>a</a:t>
            </a:r>
            <a:r>
              <a:rPr sz="2100" spc="-30" dirty="0">
                <a:latin typeface="Arial MT"/>
                <a:cs typeface="Arial MT"/>
              </a:rPr>
              <a:t>si  </a:t>
            </a:r>
            <a:r>
              <a:rPr sz="2100" spc="-23" dirty="0">
                <a:latin typeface="Arial MT"/>
                <a:cs typeface="Arial MT"/>
              </a:rPr>
              <a:t>sebesar</a:t>
            </a:r>
            <a:r>
              <a:rPr sz="2100" spc="-60" dirty="0">
                <a:latin typeface="Arial MT"/>
                <a:cs typeface="Arial MT"/>
              </a:rPr>
              <a:t> </a:t>
            </a:r>
            <a:r>
              <a:rPr sz="2100" spc="-30" dirty="0">
                <a:latin typeface="Arial MT"/>
                <a:cs typeface="Arial MT"/>
              </a:rPr>
              <a:t>Rp117,8</a:t>
            </a:r>
            <a:r>
              <a:rPr sz="2100" spc="-83" dirty="0">
                <a:latin typeface="Arial MT"/>
                <a:cs typeface="Arial MT"/>
              </a:rPr>
              <a:t> </a:t>
            </a:r>
            <a:r>
              <a:rPr sz="2100" spc="8" dirty="0">
                <a:latin typeface="Arial MT"/>
                <a:cs typeface="Arial MT"/>
              </a:rPr>
              <a:t>triliun</a:t>
            </a:r>
            <a:endParaRPr sz="2100">
              <a:latin typeface="Arial MT"/>
              <a:cs typeface="Arial MT"/>
            </a:endParaRPr>
          </a:p>
          <a:p>
            <a:pPr marL="942975" marR="122873" lvl="1" indent="-270510" algn="just">
              <a:spcBef>
                <a:spcPts val="900"/>
              </a:spcBef>
              <a:buChar char="•"/>
              <a:tabLst>
                <a:tab pos="943928" algn="l"/>
              </a:tabLst>
            </a:pPr>
            <a:r>
              <a:rPr sz="2100" spc="-30" dirty="0">
                <a:latin typeface="Arial MT"/>
                <a:cs typeface="Arial MT"/>
              </a:rPr>
              <a:t>Penyerapan</a:t>
            </a:r>
            <a:r>
              <a:rPr sz="2100" spc="525" dirty="0">
                <a:latin typeface="Arial MT"/>
                <a:cs typeface="Arial MT"/>
              </a:rPr>
              <a:t> </a:t>
            </a:r>
            <a:r>
              <a:rPr sz="2100" spc="-30" dirty="0">
                <a:latin typeface="Arial MT"/>
                <a:cs typeface="Arial MT"/>
              </a:rPr>
              <a:t>tenaga </a:t>
            </a:r>
            <a:r>
              <a:rPr sz="2100" spc="-563" dirty="0">
                <a:latin typeface="Arial MT"/>
                <a:cs typeface="Arial MT"/>
              </a:rPr>
              <a:t> </a:t>
            </a:r>
            <a:r>
              <a:rPr sz="2100" spc="-23" dirty="0">
                <a:latin typeface="Arial MT"/>
                <a:cs typeface="Arial MT"/>
              </a:rPr>
              <a:t>kerja</a:t>
            </a:r>
            <a:r>
              <a:rPr sz="2100" spc="-15" dirty="0">
                <a:latin typeface="Arial MT"/>
                <a:cs typeface="Arial MT"/>
              </a:rPr>
              <a:t> </a:t>
            </a:r>
            <a:r>
              <a:rPr sz="2100" spc="-23" dirty="0">
                <a:latin typeface="Arial MT"/>
                <a:cs typeface="Arial MT"/>
              </a:rPr>
              <a:t>Sebanyak</a:t>
            </a:r>
            <a:r>
              <a:rPr sz="2100" spc="-15" dirty="0">
                <a:latin typeface="Arial MT"/>
                <a:cs typeface="Arial MT"/>
              </a:rPr>
              <a:t> </a:t>
            </a:r>
            <a:r>
              <a:rPr sz="2100" spc="-23" dirty="0">
                <a:latin typeface="Arial MT"/>
                <a:cs typeface="Arial MT"/>
              </a:rPr>
              <a:t>63.416 </a:t>
            </a:r>
            <a:r>
              <a:rPr sz="2100" spc="-563" dirty="0">
                <a:latin typeface="Arial MT"/>
                <a:cs typeface="Arial MT"/>
              </a:rPr>
              <a:t> </a:t>
            </a:r>
            <a:r>
              <a:rPr sz="2100" spc="-8" dirty="0">
                <a:latin typeface="Arial MT"/>
                <a:cs typeface="Arial MT"/>
              </a:rPr>
              <a:t>orang</a:t>
            </a:r>
            <a:endParaRPr sz="2100">
              <a:latin typeface="Arial MT"/>
              <a:cs typeface="Arial MT"/>
            </a:endParaRPr>
          </a:p>
          <a:p>
            <a:pPr marL="536258" marR="127635" indent="-398145" algn="just">
              <a:spcBef>
                <a:spcPts val="907"/>
              </a:spcBef>
              <a:buAutoNum type="arabicPeriod"/>
              <a:tabLst>
                <a:tab pos="537210" algn="l"/>
              </a:tabLst>
            </a:pPr>
            <a:r>
              <a:rPr sz="2100" b="1" spc="-38" dirty="0">
                <a:latin typeface="Arial"/>
                <a:cs typeface="Arial"/>
              </a:rPr>
              <a:t>Target</a:t>
            </a:r>
            <a:r>
              <a:rPr sz="2100" b="1" spc="-30" dirty="0">
                <a:latin typeface="Arial"/>
                <a:cs typeface="Arial"/>
              </a:rPr>
              <a:t> </a:t>
            </a:r>
            <a:r>
              <a:rPr sz="2100" b="1" spc="-38" dirty="0">
                <a:latin typeface="Arial"/>
                <a:cs typeface="Arial"/>
              </a:rPr>
              <a:t>investasi</a:t>
            </a:r>
            <a:r>
              <a:rPr sz="2100" b="1" spc="-30" dirty="0">
                <a:latin typeface="Arial"/>
                <a:cs typeface="Arial"/>
              </a:rPr>
              <a:t> </a:t>
            </a:r>
            <a:r>
              <a:rPr sz="2100" b="1" spc="-15" dirty="0">
                <a:latin typeface="Arial"/>
                <a:cs typeface="Arial"/>
              </a:rPr>
              <a:t>dan </a:t>
            </a:r>
            <a:r>
              <a:rPr sz="2100" b="1" spc="-8" dirty="0">
                <a:latin typeface="Arial"/>
                <a:cs typeface="Arial"/>
              </a:rPr>
              <a:t> tenaga</a:t>
            </a:r>
            <a:r>
              <a:rPr sz="2100" b="1" spc="-60" dirty="0">
                <a:latin typeface="Arial"/>
                <a:cs typeface="Arial"/>
              </a:rPr>
              <a:t> </a:t>
            </a:r>
            <a:r>
              <a:rPr sz="2100" b="1" dirty="0">
                <a:latin typeface="Arial"/>
                <a:cs typeface="Arial"/>
              </a:rPr>
              <a:t>kerja</a:t>
            </a:r>
            <a:r>
              <a:rPr sz="2100" b="1" spc="-75" dirty="0">
                <a:latin typeface="Arial"/>
                <a:cs typeface="Arial"/>
              </a:rPr>
              <a:t> </a:t>
            </a:r>
            <a:r>
              <a:rPr sz="2100" b="1" spc="-23" dirty="0">
                <a:latin typeface="Arial"/>
                <a:cs typeface="Arial"/>
              </a:rPr>
              <a:t>tahun</a:t>
            </a:r>
            <a:r>
              <a:rPr sz="2100" b="1" spc="-60" dirty="0">
                <a:latin typeface="Arial"/>
                <a:cs typeface="Arial"/>
              </a:rPr>
              <a:t> </a:t>
            </a:r>
            <a:r>
              <a:rPr sz="2100" b="1" spc="-8" dirty="0">
                <a:latin typeface="Arial"/>
                <a:cs typeface="Arial"/>
              </a:rPr>
              <a:t>2023:</a:t>
            </a:r>
            <a:endParaRPr sz="2100">
              <a:latin typeface="Arial"/>
              <a:cs typeface="Arial"/>
            </a:endParaRPr>
          </a:p>
          <a:p>
            <a:pPr marL="942975" marR="122873" lvl="1" indent="-270510" algn="just">
              <a:spcBef>
                <a:spcPts val="900"/>
              </a:spcBef>
              <a:buChar char="•"/>
              <a:tabLst>
                <a:tab pos="943928" algn="l"/>
                <a:tab pos="2887028" algn="l"/>
              </a:tabLst>
            </a:pPr>
            <a:r>
              <a:rPr sz="2100" spc="-68" dirty="0">
                <a:latin typeface="Arial MT"/>
                <a:cs typeface="Arial MT"/>
              </a:rPr>
              <a:t>I</a:t>
            </a:r>
            <a:r>
              <a:rPr sz="2100" spc="-15" dirty="0">
                <a:latin typeface="Arial MT"/>
                <a:cs typeface="Arial MT"/>
              </a:rPr>
              <a:t>n</a:t>
            </a:r>
            <a:r>
              <a:rPr sz="2100" spc="-53" dirty="0">
                <a:latin typeface="Arial MT"/>
                <a:cs typeface="Arial MT"/>
              </a:rPr>
              <a:t>v</a:t>
            </a:r>
            <a:r>
              <a:rPr sz="2100" spc="-30" dirty="0">
                <a:latin typeface="Arial MT"/>
                <a:cs typeface="Arial MT"/>
              </a:rPr>
              <a:t>est</a:t>
            </a:r>
            <a:r>
              <a:rPr sz="2100" spc="-53" dirty="0">
                <a:latin typeface="Arial MT"/>
                <a:cs typeface="Arial MT"/>
              </a:rPr>
              <a:t>a</a:t>
            </a:r>
            <a:r>
              <a:rPr sz="2100" spc="-38" dirty="0">
                <a:latin typeface="Arial MT"/>
                <a:cs typeface="Arial MT"/>
              </a:rPr>
              <a:t>s</a:t>
            </a:r>
            <a:r>
              <a:rPr sz="2100" spc="-15" dirty="0">
                <a:latin typeface="Arial MT"/>
                <a:cs typeface="Arial MT"/>
              </a:rPr>
              <a:t>i</a:t>
            </a:r>
            <a:r>
              <a:rPr sz="2100" dirty="0">
                <a:latin typeface="Arial MT"/>
                <a:cs typeface="Arial MT"/>
              </a:rPr>
              <a:t>	</a:t>
            </a:r>
            <a:r>
              <a:rPr sz="2100" spc="-38" dirty="0">
                <a:latin typeface="Arial MT"/>
                <a:cs typeface="Arial MT"/>
              </a:rPr>
              <a:t>s</a:t>
            </a:r>
            <a:r>
              <a:rPr sz="2100" spc="-53" dirty="0">
                <a:latin typeface="Arial MT"/>
                <a:cs typeface="Arial MT"/>
              </a:rPr>
              <a:t>e</a:t>
            </a:r>
            <a:r>
              <a:rPr sz="2100" spc="8" dirty="0">
                <a:latin typeface="Arial MT"/>
                <a:cs typeface="Arial MT"/>
              </a:rPr>
              <a:t>b</a:t>
            </a:r>
            <a:r>
              <a:rPr sz="2100" spc="-15" dirty="0">
                <a:latin typeface="Arial MT"/>
                <a:cs typeface="Arial MT"/>
              </a:rPr>
              <a:t>e</a:t>
            </a:r>
            <a:r>
              <a:rPr sz="2100" spc="-23" dirty="0">
                <a:latin typeface="Arial MT"/>
                <a:cs typeface="Arial MT"/>
              </a:rPr>
              <a:t>sar  </a:t>
            </a:r>
            <a:r>
              <a:rPr sz="2100" spc="-30" dirty="0">
                <a:latin typeface="Arial MT"/>
                <a:cs typeface="Arial MT"/>
              </a:rPr>
              <a:t>Rp61,9</a:t>
            </a:r>
            <a:r>
              <a:rPr sz="2100" spc="-53" dirty="0">
                <a:latin typeface="Arial MT"/>
                <a:cs typeface="Arial MT"/>
              </a:rPr>
              <a:t> </a:t>
            </a:r>
            <a:r>
              <a:rPr sz="2100" spc="8" dirty="0">
                <a:latin typeface="Arial MT"/>
                <a:cs typeface="Arial MT"/>
              </a:rPr>
              <a:t>triliun</a:t>
            </a:r>
            <a:endParaRPr sz="2100">
              <a:latin typeface="Arial MT"/>
              <a:cs typeface="Arial MT"/>
            </a:endParaRPr>
          </a:p>
          <a:p>
            <a:pPr marL="942975" marR="122873" lvl="1" indent="-270510" algn="just">
              <a:spcBef>
                <a:spcPts val="900"/>
              </a:spcBef>
              <a:buChar char="•"/>
              <a:tabLst>
                <a:tab pos="943928" algn="l"/>
              </a:tabLst>
            </a:pPr>
            <a:r>
              <a:rPr sz="2100" spc="-30" dirty="0">
                <a:latin typeface="Arial MT"/>
                <a:cs typeface="Arial MT"/>
              </a:rPr>
              <a:t>Penyerapan</a:t>
            </a:r>
            <a:r>
              <a:rPr sz="2100" spc="525" dirty="0">
                <a:latin typeface="Arial MT"/>
                <a:cs typeface="Arial MT"/>
              </a:rPr>
              <a:t> </a:t>
            </a:r>
            <a:r>
              <a:rPr sz="2100" spc="-30" dirty="0">
                <a:latin typeface="Arial MT"/>
                <a:cs typeface="Arial MT"/>
              </a:rPr>
              <a:t>tenaga </a:t>
            </a:r>
            <a:r>
              <a:rPr sz="2100" spc="-563" dirty="0">
                <a:latin typeface="Arial MT"/>
                <a:cs typeface="Arial MT"/>
              </a:rPr>
              <a:t> </a:t>
            </a:r>
            <a:r>
              <a:rPr sz="2100" spc="-23" dirty="0">
                <a:latin typeface="Arial MT"/>
                <a:cs typeface="Arial MT"/>
              </a:rPr>
              <a:t>kerja</a:t>
            </a:r>
            <a:r>
              <a:rPr sz="2100" spc="-15" dirty="0">
                <a:latin typeface="Arial MT"/>
                <a:cs typeface="Arial MT"/>
              </a:rPr>
              <a:t> </a:t>
            </a:r>
            <a:r>
              <a:rPr sz="2100" spc="-23" dirty="0">
                <a:latin typeface="Arial MT"/>
                <a:cs typeface="Arial MT"/>
              </a:rPr>
              <a:t>Sebanyak</a:t>
            </a:r>
            <a:r>
              <a:rPr sz="2100" spc="-15" dirty="0">
                <a:latin typeface="Arial MT"/>
                <a:cs typeface="Arial MT"/>
              </a:rPr>
              <a:t> </a:t>
            </a:r>
            <a:r>
              <a:rPr sz="2100" spc="-23" dirty="0">
                <a:latin typeface="Arial MT"/>
                <a:cs typeface="Arial MT"/>
              </a:rPr>
              <a:t>78.774 </a:t>
            </a:r>
            <a:r>
              <a:rPr sz="2100" spc="-563" dirty="0">
                <a:latin typeface="Arial MT"/>
                <a:cs typeface="Arial MT"/>
              </a:rPr>
              <a:t> </a:t>
            </a:r>
            <a:r>
              <a:rPr sz="2100" spc="-15" dirty="0">
                <a:latin typeface="Arial MT"/>
                <a:cs typeface="Arial MT"/>
              </a:rPr>
              <a:t>orang.</a:t>
            </a:r>
            <a:endParaRPr sz="2100">
              <a:latin typeface="Arial MT"/>
              <a:cs typeface="Arial MT"/>
            </a:endParaRPr>
          </a:p>
        </p:txBody>
      </p:sp>
      <p:sp>
        <p:nvSpPr>
          <p:cNvPr id="142" name="object 142"/>
          <p:cNvSpPr/>
          <p:nvPr/>
        </p:nvSpPr>
        <p:spPr>
          <a:xfrm>
            <a:off x="14049756" y="978408"/>
            <a:ext cx="4238625" cy="855345"/>
          </a:xfrm>
          <a:custGeom>
            <a:avLst/>
            <a:gdLst/>
            <a:ahLst/>
            <a:cxnLst/>
            <a:rect l="l" t="t" r="r" b="b"/>
            <a:pathLst>
              <a:path w="2825750" h="570230">
                <a:moveTo>
                  <a:pt x="2825496" y="0"/>
                </a:moveTo>
                <a:lnTo>
                  <a:pt x="0" y="0"/>
                </a:lnTo>
                <a:lnTo>
                  <a:pt x="0" y="569976"/>
                </a:lnTo>
                <a:lnTo>
                  <a:pt x="2825496" y="569976"/>
                </a:lnTo>
                <a:lnTo>
                  <a:pt x="2825496" y="0"/>
                </a:lnTo>
                <a:close/>
              </a:path>
            </a:pathLst>
          </a:custGeom>
          <a:solidFill>
            <a:srgbClr val="058DA9"/>
          </a:solidFill>
        </p:spPr>
        <p:txBody>
          <a:bodyPr wrap="square" lIns="0" tIns="0" rIns="0" bIns="0" rtlCol="0"/>
          <a:lstStyle/>
          <a:p>
            <a:endParaRPr sz="2700"/>
          </a:p>
        </p:txBody>
      </p:sp>
      <p:sp>
        <p:nvSpPr>
          <p:cNvPr id="143" name="object 143"/>
          <p:cNvSpPr txBox="1"/>
          <p:nvPr/>
        </p:nvSpPr>
        <p:spPr>
          <a:xfrm>
            <a:off x="15004922" y="1170052"/>
            <a:ext cx="2296478" cy="434734"/>
          </a:xfrm>
          <a:prstGeom prst="rect">
            <a:avLst/>
          </a:prstGeom>
        </p:spPr>
        <p:txBody>
          <a:bodyPr vert="horz" wrap="square" lIns="0" tIns="19050" rIns="0" bIns="0" rtlCol="0">
            <a:spAutoFit/>
          </a:bodyPr>
          <a:lstStyle/>
          <a:p>
            <a:pPr marL="19050">
              <a:spcBef>
                <a:spcPts val="150"/>
              </a:spcBef>
            </a:pPr>
            <a:r>
              <a:rPr sz="2700" b="1" spc="-8" dirty="0">
                <a:solidFill>
                  <a:srgbClr val="FFFFFF"/>
                </a:solidFill>
                <a:latin typeface="Calibri"/>
                <a:cs typeface="Calibri"/>
              </a:rPr>
              <a:t>Pencapaian</a:t>
            </a:r>
            <a:r>
              <a:rPr sz="2700" b="1" spc="-113" dirty="0">
                <a:solidFill>
                  <a:srgbClr val="FFFFFF"/>
                </a:solidFill>
                <a:latin typeface="Calibri"/>
                <a:cs typeface="Calibri"/>
              </a:rPr>
              <a:t> </a:t>
            </a:r>
            <a:r>
              <a:rPr sz="2700" b="1" dirty="0">
                <a:solidFill>
                  <a:srgbClr val="FFFFFF"/>
                </a:solidFill>
                <a:latin typeface="Calibri"/>
                <a:cs typeface="Calibri"/>
              </a:rPr>
              <a:t>KEK</a:t>
            </a:r>
            <a:endParaRPr sz="2700">
              <a:latin typeface="Calibri"/>
              <a:cs typeface="Calibri"/>
            </a:endParaRPr>
          </a:p>
        </p:txBody>
      </p:sp>
      <p:sp>
        <p:nvSpPr>
          <p:cNvPr id="144" name="object 144"/>
          <p:cNvSpPr/>
          <p:nvPr/>
        </p:nvSpPr>
        <p:spPr>
          <a:xfrm>
            <a:off x="16751807" y="1"/>
            <a:ext cx="1536383" cy="597218"/>
          </a:xfrm>
          <a:custGeom>
            <a:avLst/>
            <a:gdLst/>
            <a:ahLst/>
            <a:cxnLst/>
            <a:rect l="l" t="t" r="r" b="b"/>
            <a:pathLst>
              <a:path w="1024254" h="398145">
                <a:moveTo>
                  <a:pt x="0" y="397763"/>
                </a:moveTo>
                <a:lnTo>
                  <a:pt x="1024127" y="397763"/>
                </a:lnTo>
                <a:lnTo>
                  <a:pt x="1024127" y="0"/>
                </a:lnTo>
                <a:lnTo>
                  <a:pt x="0" y="0"/>
                </a:lnTo>
                <a:lnTo>
                  <a:pt x="0" y="397763"/>
                </a:lnTo>
                <a:close/>
              </a:path>
            </a:pathLst>
          </a:custGeom>
          <a:solidFill>
            <a:srgbClr val="BE9000"/>
          </a:solidFill>
        </p:spPr>
        <p:txBody>
          <a:bodyPr wrap="square" lIns="0" tIns="0" rIns="0" bIns="0" rtlCol="0"/>
          <a:lstStyle/>
          <a:p>
            <a:endParaRPr sz="2700"/>
          </a:p>
        </p:txBody>
      </p:sp>
      <p:sp>
        <p:nvSpPr>
          <p:cNvPr id="145" name="object 145"/>
          <p:cNvSpPr txBox="1"/>
          <p:nvPr/>
        </p:nvSpPr>
        <p:spPr>
          <a:xfrm>
            <a:off x="17054704" y="40766"/>
            <a:ext cx="934403" cy="479940"/>
          </a:xfrm>
          <a:prstGeom prst="rect">
            <a:avLst/>
          </a:prstGeom>
        </p:spPr>
        <p:txBody>
          <a:bodyPr vert="horz" wrap="square" lIns="0" tIns="18098" rIns="0" bIns="0" rtlCol="0">
            <a:spAutoFit/>
          </a:bodyPr>
          <a:lstStyle/>
          <a:p>
            <a:pPr marL="112395">
              <a:spcBef>
                <a:spcPts val="143"/>
              </a:spcBef>
            </a:pPr>
            <a:r>
              <a:rPr sz="1500" b="1" spc="-8" dirty="0">
                <a:solidFill>
                  <a:srgbClr val="FFFFFF"/>
                </a:solidFill>
                <a:latin typeface="Arial"/>
                <a:cs typeface="Arial"/>
              </a:rPr>
              <a:t>Strategi</a:t>
            </a:r>
            <a:endParaRPr sz="1500">
              <a:latin typeface="Arial"/>
              <a:cs typeface="Arial"/>
            </a:endParaRPr>
          </a:p>
          <a:p>
            <a:pPr marL="19050"/>
            <a:r>
              <a:rPr sz="1500" b="1" spc="-8" dirty="0">
                <a:solidFill>
                  <a:srgbClr val="FFFFFF"/>
                </a:solidFill>
                <a:latin typeface="Arial"/>
                <a:cs typeface="Arial"/>
              </a:rPr>
              <a:t>K</a:t>
            </a:r>
            <a:r>
              <a:rPr sz="1500" b="1" spc="-15" dirty="0">
                <a:solidFill>
                  <a:srgbClr val="FFFFFF"/>
                </a:solidFill>
                <a:latin typeface="Arial"/>
                <a:cs typeface="Arial"/>
              </a:rPr>
              <a:t>e</a:t>
            </a:r>
            <a:r>
              <a:rPr sz="1500" b="1" spc="-8" dirty="0">
                <a:solidFill>
                  <a:srgbClr val="FFFFFF"/>
                </a:solidFill>
                <a:latin typeface="Arial"/>
                <a:cs typeface="Arial"/>
              </a:rPr>
              <a:t>bij</a:t>
            </a:r>
            <a:r>
              <a:rPr sz="1500" b="1" spc="-15" dirty="0">
                <a:solidFill>
                  <a:srgbClr val="FFFFFF"/>
                </a:solidFill>
                <a:latin typeface="Arial"/>
                <a:cs typeface="Arial"/>
              </a:rPr>
              <a:t>aka</a:t>
            </a:r>
            <a:r>
              <a:rPr sz="1500" b="1" spc="-8" dirty="0">
                <a:solidFill>
                  <a:srgbClr val="FFFFFF"/>
                </a:solidFill>
                <a:latin typeface="Arial"/>
                <a:cs typeface="Arial"/>
              </a:rPr>
              <a:t>n</a:t>
            </a:r>
            <a:endParaRPr sz="1500">
              <a:latin typeface="Arial"/>
              <a:cs typeface="Arial"/>
            </a:endParaRPr>
          </a:p>
        </p:txBody>
      </p:sp>
      <p:sp>
        <p:nvSpPr>
          <p:cNvPr id="146" name="object 146"/>
          <p:cNvSpPr txBox="1">
            <a:spLocks noGrp="1"/>
          </p:cNvSpPr>
          <p:nvPr>
            <p:ph type="sldNum" sz="quarter" idx="7"/>
          </p:nvPr>
        </p:nvSpPr>
        <p:spPr>
          <a:xfrm>
            <a:off x="11593194" y="6555909"/>
            <a:ext cx="600075" cy="268604"/>
          </a:xfrm>
          <a:prstGeom prst="rect">
            <a:avLst/>
          </a:prstGeom>
        </p:spPr>
        <p:txBody>
          <a:bodyPr vert="horz" wrap="square" lIns="0" tIns="0" rIns="0" bIns="0" rtlCol="0">
            <a:spAutoFit/>
          </a:bodyPr>
          <a:lstStyle>
            <a:defPPr>
              <a:defRPr lang="en-US"/>
            </a:defPPr>
            <a:lvl1pPr marL="0" algn="l" defTabSz="914400" rtl="0" eaLnBrk="1" latinLnBrk="0" hangingPunct="1">
              <a:defRPr sz="1200" b="1" i="0" kern="1200">
                <a:solidFill>
                  <a:srgbClr val="001F5F"/>
                </a:solidFill>
                <a:latin typeface="Tahoma"/>
                <a:ea typeface="+mn-ea"/>
                <a:cs typeface="Tahom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spcBef>
                <a:spcPts val="509"/>
              </a:spcBef>
            </a:pPr>
            <a:r>
              <a:rPr lang="en-US" spc="-30"/>
              <a:t>h</a:t>
            </a:r>
            <a:r>
              <a:rPr lang="en-US" spc="-40"/>
              <a:t>a</a:t>
            </a:r>
            <a:r>
              <a:rPr lang="en-US" spc="-5"/>
              <a:t>l</a:t>
            </a:r>
            <a:r>
              <a:rPr lang="en-US" spc="-60"/>
              <a:t> </a:t>
            </a:r>
            <a:r>
              <a:rPr lang="en-US" spc="-130"/>
              <a:t>-</a:t>
            </a:r>
            <a:r>
              <a:rPr lang="en-US" spc="-60"/>
              <a:t> </a:t>
            </a:r>
            <a:fld id="{81D60167-4931-47E6-BA6A-407CBD079E47}" type="slidenum">
              <a:rPr spc="10" smtClean="0"/>
              <a:pPr marL="12700">
                <a:spcBef>
                  <a:spcPts val="509"/>
                </a:spcBef>
              </a:pPr>
              <a:t>7</a:t>
            </a:fld>
            <a:endParaRPr spc="1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9F8F9"/>
        </a:solidFill>
        <a:effectLst/>
      </p:bgPr>
    </p:bg>
    <p:spTree>
      <p:nvGrpSpPr>
        <p:cNvPr id="1" name=""/>
        <p:cNvGrpSpPr/>
        <p:nvPr/>
      </p:nvGrpSpPr>
      <p:grpSpPr>
        <a:xfrm>
          <a:off x="0" y="0"/>
          <a:ext cx="0" cy="0"/>
          <a:chOff x="0" y="0"/>
          <a:chExt cx="0" cy="0"/>
        </a:xfrm>
      </p:grpSpPr>
      <p:sp>
        <p:nvSpPr>
          <p:cNvPr id="6" name="TextBox 6"/>
          <p:cNvSpPr txBox="1"/>
          <p:nvPr/>
        </p:nvSpPr>
        <p:spPr>
          <a:xfrm>
            <a:off x="762001" y="416531"/>
            <a:ext cx="14617442" cy="1600438"/>
          </a:xfrm>
          <a:prstGeom prst="rect">
            <a:avLst/>
          </a:prstGeom>
        </p:spPr>
        <p:txBody>
          <a:bodyPr wrap="square" lIns="0" tIns="0" rIns="0" bIns="0" rtlCol="0" anchor="t">
            <a:spAutoFit/>
          </a:bodyPr>
          <a:lstStyle/>
          <a:p>
            <a:r>
              <a:rPr lang="en-US" sz="5200" spc="254" dirty="0">
                <a:solidFill>
                  <a:srgbClr val="CE4F32"/>
                </a:solidFill>
                <a:latin typeface="Stinger Wide Italics"/>
              </a:rPr>
              <a:t>Identifying Tourism Opportunity </a:t>
            </a:r>
          </a:p>
          <a:p>
            <a:r>
              <a:rPr lang="en-US" sz="5200" spc="254" dirty="0">
                <a:solidFill>
                  <a:srgbClr val="CE4F32"/>
                </a:solidFill>
                <a:latin typeface="Stinger Wide Italics"/>
              </a:rPr>
              <a:t>after Covid-19 </a:t>
            </a:r>
            <a:r>
              <a:rPr lang="en-US" sz="5200" spc="254" dirty="0" err="1">
                <a:solidFill>
                  <a:srgbClr val="CE4F32"/>
                </a:solidFill>
                <a:latin typeface="Stinger Wide Italics"/>
              </a:rPr>
              <a:t>Pandemi</a:t>
            </a:r>
            <a:endParaRPr lang="en-US" sz="5200" spc="254" dirty="0">
              <a:solidFill>
                <a:srgbClr val="CE4F32"/>
              </a:solidFill>
              <a:latin typeface="Stinger Wide Italics"/>
            </a:endParaRPr>
          </a:p>
        </p:txBody>
      </p:sp>
      <p:sp>
        <p:nvSpPr>
          <p:cNvPr id="10" name="TextBox 10"/>
          <p:cNvSpPr txBox="1"/>
          <p:nvPr/>
        </p:nvSpPr>
        <p:spPr>
          <a:xfrm>
            <a:off x="457201" y="2666093"/>
            <a:ext cx="17492552" cy="861774"/>
          </a:xfrm>
          <a:prstGeom prst="rect">
            <a:avLst/>
          </a:prstGeom>
        </p:spPr>
        <p:txBody>
          <a:bodyPr wrap="square" lIns="0" tIns="0" rIns="0" bIns="0" rtlCol="0" anchor="t">
            <a:spAutoFit/>
          </a:bodyPr>
          <a:lstStyle/>
          <a:p>
            <a:r>
              <a:rPr lang="en-US" sz="2800" spc="74" dirty="0">
                <a:solidFill>
                  <a:srgbClr val="203F5A"/>
                </a:solidFill>
                <a:latin typeface="Poppins"/>
              </a:rPr>
              <a:t>These are some future tourism opportunity that will prosper </a:t>
            </a:r>
          </a:p>
          <a:p>
            <a:r>
              <a:rPr lang="en-US" sz="2800" b="1" spc="74" dirty="0">
                <a:solidFill>
                  <a:schemeClr val="accent6"/>
                </a:solidFill>
                <a:latin typeface="Poppins"/>
              </a:rPr>
              <a:t>Nature Tourism, Culinary Culture, History, Sports, Wellness Coastal and Marine Tourism</a:t>
            </a:r>
            <a:endParaRPr lang="en-US" sz="2800" spc="74" dirty="0">
              <a:solidFill>
                <a:schemeClr val="accent6"/>
              </a:solidFill>
              <a:latin typeface="Poppins"/>
            </a:endParaRPr>
          </a:p>
        </p:txBody>
      </p:sp>
      <p:sp>
        <p:nvSpPr>
          <p:cNvPr id="11" name="TextBox 11"/>
          <p:cNvSpPr txBox="1"/>
          <p:nvPr/>
        </p:nvSpPr>
        <p:spPr>
          <a:xfrm>
            <a:off x="8124274" y="4000500"/>
            <a:ext cx="9692276" cy="2154436"/>
          </a:xfrm>
          <a:prstGeom prst="rect">
            <a:avLst/>
          </a:prstGeom>
        </p:spPr>
        <p:txBody>
          <a:bodyPr wrap="square" lIns="0" tIns="0" rIns="0" bIns="0" rtlCol="0" anchor="t">
            <a:spAutoFit/>
          </a:bodyPr>
          <a:lstStyle/>
          <a:p>
            <a:r>
              <a:rPr lang="en-US" sz="2800" spc="74" dirty="0">
                <a:solidFill>
                  <a:srgbClr val="203F5A"/>
                </a:solidFill>
                <a:latin typeface="Poppins"/>
              </a:rPr>
              <a:t>The last three Tourism Product are presently in need for more exposure and focus from all of us </a:t>
            </a:r>
          </a:p>
          <a:p>
            <a:r>
              <a:rPr lang="en-US" sz="2800" b="1" spc="74" dirty="0">
                <a:solidFill>
                  <a:schemeClr val="accent6">
                    <a:lumMod val="75000"/>
                  </a:schemeClr>
                </a:solidFill>
                <a:latin typeface="Poppins"/>
              </a:rPr>
              <a:t>1.Marine and Coastal 2.Wellness. 3.Sports Tourism</a:t>
            </a:r>
          </a:p>
          <a:p>
            <a:r>
              <a:rPr lang="en-US" sz="2800" spc="74" dirty="0">
                <a:solidFill>
                  <a:srgbClr val="203F5A"/>
                </a:solidFill>
                <a:latin typeface="Poppins"/>
              </a:rPr>
              <a:t>They will become the most lucrative Tourism Product in the next decade.</a:t>
            </a:r>
          </a:p>
        </p:txBody>
      </p:sp>
      <p:sp>
        <p:nvSpPr>
          <p:cNvPr id="12" name="Freeform 12"/>
          <p:cNvSpPr/>
          <p:nvPr/>
        </p:nvSpPr>
        <p:spPr>
          <a:xfrm>
            <a:off x="1905000" y="7860784"/>
            <a:ext cx="1371600" cy="1778516"/>
          </a:xfrm>
          <a:custGeom>
            <a:avLst/>
            <a:gdLst/>
            <a:ahLst/>
            <a:cxnLst/>
            <a:rect l="l" t="t" r="r" b="b"/>
            <a:pathLst>
              <a:path w="1518329" h="782130">
                <a:moveTo>
                  <a:pt x="0" y="0"/>
                </a:moveTo>
                <a:lnTo>
                  <a:pt x="1518329" y="0"/>
                </a:lnTo>
                <a:lnTo>
                  <a:pt x="1518329" y="782130"/>
                </a:lnTo>
                <a:lnTo>
                  <a:pt x="0" y="7821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3" name="Freeform 13"/>
          <p:cNvSpPr/>
          <p:nvPr/>
        </p:nvSpPr>
        <p:spPr>
          <a:xfrm>
            <a:off x="-2209800" y="3527867"/>
            <a:ext cx="9692277" cy="6111433"/>
          </a:xfrm>
          <a:custGeom>
            <a:avLst/>
            <a:gdLst/>
            <a:ahLst/>
            <a:cxnLst/>
            <a:rect l="l" t="t" r="r" b="b"/>
            <a:pathLst>
              <a:path w="9692277" h="4603832">
                <a:moveTo>
                  <a:pt x="0" y="0"/>
                </a:moveTo>
                <a:lnTo>
                  <a:pt x="9692277" y="0"/>
                </a:lnTo>
                <a:lnTo>
                  <a:pt x="9692277" y="4603832"/>
                </a:lnTo>
                <a:lnTo>
                  <a:pt x="0" y="4603832"/>
                </a:lnTo>
                <a:lnTo>
                  <a:pt x="0" y="0"/>
                </a:lnTo>
                <a:close/>
              </a:path>
            </a:pathLst>
          </a:custGeom>
          <a:blipFill>
            <a:blip r:embed="rId4"/>
            <a:stretch>
              <a:fillRect/>
            </a:stretch>
          </a:blipFill>
        </p:spPr>
      </p:sp>
      <p:sp>
        <p:nvSpPr>
          <p:cNvPr id="14" name="Freeform 14"/>
          <p:cNvSpPr/>
          <p:nvPr/>
        </p:nvSpPr>
        <p:spPr>
          <a:xfrm flipH="1">
            <a:off x="14706600" y="7048500"/>
            <a:ext cx="2570311" cy="1956650"/>
          </a:xfrm>
          <a:custGeom>
            <a:avLst/>
            <a:gdLst/>
            <a:ahLst/>
            <a:cxnLst/>
            <a:rect l="l" t="t" r="r" b="b"/>
            <a:pathLst>
              <a:path w="2570311" h="1956650">
                <a:moveTo>
                  <a:pt x="2570311" y="0"/>
                </a:moveTo>
                <a:lnTo>
                  <a:pt x="0" y="0"/>
                </a:lnTo>
                <a:lnTo>
                  <a:pt x="0" y="1956650"/>
                </a:lnTo>
                <a:lnTo>
                  <a:pt x="2570311" y="1956650"/>
                </a:lnTo>
                <a:lnTo>
                  <a:pt x="2570311"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5" name="Freeform 15"/>
          <p:cNvSpPr/>
          <p:nvPr/>
        </p:nvSpPr>
        <p:spPr>
          <a:xfrm>
            <a:off x="9195455" y="1645955"/>
            <a:ext cx="2255781" cy="609061"/>
          </a:xfrm>
          <a:custGeom>
            <a:avLst/>
            <a:gdLst/>
            <a:ahLst/>
            <a:cxnLst/>
            <a:rect l="l" t="t" r="r" b="b"/>
            <a:pathLst>
              <a:path w="2255781" h="609061">
                <a:moveTo>
                  <a:pt x="0" y="0"/>
                </a:moveTo>
                <a:lnTo>
                  <a:pt x="2255781" y="0"/>
                </a:lnTo>
                <a:lnTo>
                  <a:pt x="2255781" y="609060"/>
                </a:lnTo>
                <a:lnTo>
                  <a:pt x="0" y="60906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6" name="Freeform 16"/>
          <p:cNvSpPr/>
          <p:nvPr/>
        </p:nvSpPr>
        <p:spPr>
          <a:xfrm>
            <a:off x="11430000" y="743098"/>
            <a:ext cx="2241441" cy="1585819"/>
          </a:xfrm>
          <a:custGeom>
            <a:avLst/>
            <a:gdLst/>
            <a:ahLst/>
            <a:cxnLst/>
            <a:rect l="l" t="t" r="r" b="b"/>
            <a:pathLst>
              <a:path w="2241441" h="1585819">
                <a:moveTo>
                  <a:pt x="0" y="0"/>
                </a:moveTo>
                <a:lnTo>
                  <a:pt x="2241441" y="0"/>
                </a:lnTo>
                <a:lnTo>
                  <a:pt x="2241441" y="1585819"/>
                </a:lnTo>
                <a:lnTo>
                  <a:pt x="0" y="15858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7" name="Freeform 17"/>
          <p:cNvSpPr/>
          <p:nvPr/>
        </p:nvSpPr>
        <p:spPr>
          <a:xfrm>
            <a:off x="11040821" y="416531"/>
            <a:ext cx="1822416" cy="689205"/>
          </a:xfrm>
          <a:custGeom>
            <a:avLst/>
            <a:gdLst/>
            <a:ahLst/>
            <a:cxnLst/>
            <a:rect l="l" t="t" r="r" b="b"/>
            <a:pathLst>
              <a:path w="1822416" h="689205">
                <a:moveTo>
                  <a:pt x="0" y="0"/>
                </a:moveTo>
                <a:lnTo>
                  <a:pt x="1822417" y="0"/>
                </a:lnTo>
                <a:lnTo>
                  <a:pt x="1822417" y="689204"/>
                </a:lnTo>
                <a:lnTo>
                  <a:pt x="0" y="68920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20" name="TextBox 19">
            <a:extLst>
              <a:ext uri="{FF2B5EF4-FFF2-40B4-BE49-F238E27FC236}">
                <a16:creationId xmlns:a16="http://schemas.microsoft.com/office/drawing/2014/main" id="{6F30B9C0-66DE-1A82-A20D-72E820F00A98}"/>
              </a:ext>
            </a:extLst>
          </p:cNvPr>
          <p:cNvSpPr txBox="1"/>
          <p:nvPr/>
        </p:nvSpPr>
        <p:spPr>
          <a:xfrm>
            <a:off x="4800600" y="6627568"/>
            <a:ext cx="9144000" cy="3170099"/>
          </a:xfrm>
          <a:prstGeom prst="rect">
            <a:avLst/>
          </a:prstGeom>
          <a:noFill/>
        </p:spPr>
        <p:txBody>
          <a:bodyPr wrap="square">
            <a:spAutoFit/>
          </a:bodyPr>
          <a:lstStyle/>
          <a:p>
            <a:r>
              <a:rPr lang="en-US" sz="3200" dirty="0">
                <a:latin typeface="Poppins" panose="00000500000000000000" pitchFamily="2" charset="0"/>
                <a:cs typeface="Poppins" panose="00000500000000000000" pitchFamily="2" charset="0"/>
              </a:rPr>
              <a:t>4 Tourism 2023 Megatrends have presently Influenced the Global Tourist Behavior, leading to tourism trends changes. </a:t>
            </a:r>
          </a:p>
          <a:p>
            <a:r>
              <a:rPr lang="en-US" sz="3200" dirty="0">
                <a:latin typeface="Poppins" panose="00000500000000000000" pitchFamily="2" charset="0"/>
                <a:cs typeface="Poppins" panose="00000500000000000000" pitchFamily="2" charset="0"/>
              </a:rPr>
              <a:t>These 4 behavior cannot be separated from the latest phenomenon in the tourism industry,  </a:t>
            </a:r>
            <a:r>
              <a:rPr lang="en-US" sz="3600" b="1" i="1" dirty="0">
                <a:solidFill>
                  <a:schemeClr val="accent6"/>
                </a:solidFill>
                <a:effectLst/>
                <a:latin typeface="Poppins" panose="00000500000000000000" pitchFamily="2" charset="0"/>
                <a:cs typeface="Poppins" panose="00000500000000000000" pitchFamily="2" charset="0"/>
              </a:rPr>
              <a:t>the revenge tourism</a:t>
            </a:r>
            <a:r>
              <a:rPr lang="en-US" sz="3200" dirty="0">
                <a:solidFill>
                  <a:srgbClr val="1E293B"/>
                </a:solidFill>
                <a:latin typeface="Poppins" panose="00000500000000000000" pitchFamily="2" charset="0"/>
                <a:cs typeface="Poppins" panose="00000500000000000000" pitchFamily="2" charset="0"/>
              </a:rPr>
              <a:t> </a:t>
            </a:r>
            <a:r>
              <a:rPr lang="en-US" sz="3200" b="0" i="0" dirty="0">
                <a:solidFill>
                  <a:srgbClr val="1E293B"/>
                </a:solidFill>
                <a:effectLst/>
                <a:latin typeface="Inter var"/>
              </a:rPr>
              <a:t> </a:t>
            </a:r>
            <a:endParaRPr lang="en-US" sz="3200" dirty="0">
              <a:latin typeface="Poppins" panose="00000500000000000000" pitchFamily="2" charset="0"/>
              <a:cs typeface="Poppins" panose="00000500000000000000" pitchFamily="2" charset="0"/>
            </a:endParaRPr>
          </a:p>
        </p:txBody>
      </p:sp>
      <p:pic>
        <p:nvPicPr>
          <p:cNvPr id="2" name="Picture 1">
            <a:extLst>
              <a:ext uri="{FF2B5EF4-FFF2-40B4-BE49-F238E27FC236}">
                <a16:creationId xmlns:a16="http://schemas.microsoft.com/office/drawing/2014/main" id="{7FA1BB14-FC15-DDF1-2CAD-448EDD54470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482855" y="416531"/>
            <a:ext cx="2213933" cy="223164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9F8F9"/>
        </a:solidFill>
        <a:effectLst/>
      </p:bgPr>
    </p:bg>
    <p:spTree>
      <p:nvGrpSpPr>
        <p:cNvPr id="1" name=""/>
        <p:cNvGrpSpPr/>
        <p:nvPr/>
      </p:nvGrpSpPr>
      <p:grpSpPr>
        <a:xfrm>
          <a:off x="0" y="0"/>
          <a:ext cx="0" cy="0"/>
          <a:chOff x="0" y="0"/>
          <a:chExt cx="0" cy="0"/>
        </a:xfrm>
      </p:grpSpPr>
      <p:sp>
        <p:nvSpPr>
          <p:cNvPr id="2" name="Freeform 2"/>
          <p:cNvSpPr/>
          <p:nvPr/>
        </p:nvSpPr>
        <p:spPr>
          <a:xfrm flipH="1">
            <a:off x="13589509" y="1932587"/>
            <a:ext cx="2793561" cy="5142550"/>
          </a:xfrm>
          <a:custGeom>
            <a:avLst/>
            <a:gdLst/>
            <a:ahLst/>
            <a:cxnLst/>
            <a:rect l="l" t="t" r="r" b="b"/>
            <a:pathLst>
              <a:path w="3364891" h="6465763">
                <a:moveTo>
                  <a:pt x="3364891" y="0"/>
                </a:moveTo>
                <a:lnTo>
                  <a:pt x="0" y="0"/>
                </a:lnTo>
                <a:lnTo>
                  <a:pt x="0" y="6465764"/>
                </a:lnTo>
                <a:lnTo>
                  <a:pt x="3364891" y="6465764"/>
                </a:lnTo>
                <a:lnTo>
                  <a:pt x="3364891"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1887200" y="3741581"/>
            <a:ext cx="6858000" cy="6545419"/>
          </a:xfrm>
          <a:custGeom>
            <a:avLst/>
            <a:gdLst/>
            <a:ahLst/>
            <a:cxnLst/>
            <a:rect l="l" t="t" r="r" b="b"/>
            <a:pathLst>
              <a:path w="8260577" h="8229600">
                <a:moveTo>
                  <a:pt x="0" y="0"/>
                </a:moveTo>
                <a:lnTo>
                  <a:pt x="8260577" y="0"/>
                </a:lnTo>
                <a:lnTo>
                  <a:pt x="8260577" y="8229600"/>
                </a:lnTo>
                <a:lnTo>
                  <a:pt x="0" y="8229600"/>
                </a:lnTo>
                <a:lnTo>
                  <a:pt x="0" y="0"/>
                </a:lnTo>
                <a:close/>
              </a:path>
            </a:pathLst>
          </a:custGeom>
          <a:blipFill>
            <a:blip r:embed="rId4"/>
            <a:stretch>
              <a:fillRect/>
            </a:stretch>
          </a:blipFill>
        </p:spPr>
        <p:txBody>
          <a:bodyPr/>
          <a:lstStyle/>
          <a:p>
            <a:endParaRPr lang="en-US" dirty="0"/>
          </a:p>
        </p:txBody>
      </p:sp>
      <p:sp>
        <p:nvSpPr>
          <p:cNvPr id="5" name="Freeform 5"/>
          <p:cNvSpPr/>
          <p:nvPr/>
        </p:nvSpPr>
        <p:spPr>
          <a:xfrm flipH="1">
            <a:off x="-833811" y="8313583"/>
            <a:ext cx="2994425" cy="2822246"/>
          </a:xfrm>
          <a:custGeom>
            <a:avLst/>
            <a:gdLst/>
            <a:ahLst/>
            <a:cxnLst/>
            <a:rect l="l" t="t" r="r" b="b"/>
            <a:pathLst>
              <a:path w="2994425" h="2822246">
                <a:moveTo>
                  <a:pt x="2994425" y="0"/>
                </a:moveTo>
                <a:lnTo>
                  <a:pt x="0" y="0"/>
                </a:lnTo>
                <a:lnTo>
                  <a:pt x="0" y="2822246"/>
                </a:lnTo>
                <a:lnTo>
                  <a:pt x="2994425" y="2822246"/>
                </a:lnTo>
                <a:lnTo>
                  <a:pt x="2994425"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TextBox 6"/>
          <p:cNvSpPr txBox="1"/>
          <p:nvPr/>
        </p:nvSpPr>
        <p:spPr>
          <a:xfrm>
            <a:off x="1676400" y="207456"/>
            <a:ext cx="16306800" cy="615553"/>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spc="299" dirty="0">
                <a:solidFill>
                  <a:srgbClr val="CE4F32"/>
                </a:solidFill>
                <a:latin typeface="Stinger Wide Italics"/>
              </a:rPr>
              <a:t>The FOUR Tourism </a:t>
            </a:r>
            <a:r>
              <a:rPr kumimoji="0" lang="en-US" sz="4000" b="0" i="0" u="none" strike="noStrike" kern="1200" cap="none" spc="299" normalizeH="0" baseline="0" noProof="0" dirty="0" err="1">
                <a:ln>
                  <a:noFill/>
                </a:ln>
                <a:solidFill>
                  <a:srgbClr val="CE4F32"/>
                </a:solidFill>
                <a:effectLst/>
                <a:uLnTx/>
                <a:uFillTx/>
                <a:latin typeface="Stinger Wide Italics"/>
                <a:ea typeface="+mn-ea"/>
                <a:cs typeface="+mn-cs"/>
              </a:rPr>
              <a:t>Megatren</a:t>
            </a:r>
            <a:r>
              <a:rPr kumimoji="0" lang="en-US" sz="4000" b="0" i="0" u="none" strike="noStrike" kern="1200" cap="none" spc="299" normalizeH="0" baseline="0" noProof="0" dirty="0">
                <a:ln>
                  <a:noFill/>
                </a:ln>
                <a:solidFill>
                  <a:srgbClr val="CE4F32"/>
                </a:solidFill>
                <a:effectLst/>
                <a:uLnTx/>
                <a:uFillTx/>
                <a:latin typeface="Stinger Wide Italics"/>
                <a:ea typeface="+mn-ea"/>
                <a:cs typeface="+mn-cs"/>
              </a:rPr>
              <a:t> in 2023, </a:t>
            </a:r>
          </a:p>
        </p:txBody>
      </p:sp>
      <p:sp>
        <p:nvSpPr>
          <p:cNvPr id="9" name="Freeform 9"/>
          <p:cNvSpPr/>
          <p:nvPr/>
        </p:nvSpPr>
        <p:spPr>
          <a:xfrm>
            <a:off x="14745066" y="789906"/>
            <a:ext cx="852995" cy="875021"/>
          </a:xfrm>
          <a:custGeom>
            <a:avLst/>
            <a:gdLst/>
            <a:ahLst/>
            <a:cxnLst/>
            <a:rect l="l" t="t" r="r" b="b"/>
            <a:pathLst>
              <a:path w="852995" h="875021">
                <a:moveTo>
                  <a:pt x="0" y="0"/>
                </a:moveTo>
                <a:lnTo>
                  <a:pt x="852995" y="0"/>
                </a:lnTo>
                <a:lnTo>
                  <a:pt x="852995" y="875021"/>
                </a:lnTo>
                <a:lnTo>
                  <a:pt x="0" y="875021"/>
                </a:lnTo>
                <a:lnTo>
                  <a:pt x="0" y="0"/>
                </a:lnTo>
                <a:close/>
              </a:path>
            </a:pathLst>
          </a:custGeom>
          <a:blipFill>
            <a:blip r:embed="rId7">
              <a:extLst>
                <a:ext uri="{96DAC541-7B7A-43D3-8B79-37D633B846F1}">
                  <asvg:svgBlip xmlns:asvg="http://schemas.microsoft.com/office/drawing/2016/SVG/main" r:embed="rId8"/>
                </a:ext>
              </a:extLst>
            </a:blip>
            <a:stretch>
              <a:fillRect l="-9253" t="-77164" r="-33985" b="-1566"/>
            </a:stretch>
          </a:blipFill>
        </p:spPr>
      </p:sp>
      <p:sp>
        <p:nvSpPr>
          <p:cNvPr id="10" name="Freeform 10"/>
          <p:cNvSpPr/>
          <p:nvPr/>
        </p:nvSpPr>
        <p:spPr>
          <a:xfrm>
            <a:off x="15910216" y="1472315"/>
            <a:ext cx="496089" cy="508899"/>
          </a:xfrm>
          <a:custGeom>
            <a:avLst/>
            <a:gdLst/>
            <a:ahLst/>
            <a:cxnLst/>
            <a:rect l="l" t="t" r="r" b="b"/>
            <a:pathLst>
              <a:path w="496089" h="508899">
                <a:moveTo>
                  <a:pt x="0" y="0"/>
                </a:moveTo>
                <a:lnTo>
                  <a:pt x="496089" y="0"/>
                </a:lnTo>
                <a:lnTo>
                  <a:pt x="496089" y="508899"/>
                </a:lnTo>
                <a:lnTo>
                  <a:pt x="0" y="508899"/>
                </a:lnTo>
                <a:lnTo>
                  <a:pt x="0" y="0"/>
                </a:lnTo>
                <a:close/>
              </a:path>
            </a:pathLst>
          </a:custGeom>
          <a:blipFill>
            <a:blip r:embed="rId7">
              <a:extLst>
                <a:ext uri="{96DAC541-7B7A-43D3-8B79-37D633B846F1}">
                  <asvg:svgBlip xmlns:asvg="http://schemas.microsoft.com/office/drawing/2016/SVG/main" r:embed="rId8"/>
                </a:ext>
              </a:extLst>
            </a:blip>
            <a:stretch>
              <a:fillRect l="-9253" t="-77164" r="-33985" b="-1566"/>
            </a:stretch>
          </a:blipFill>
        </p:spPr>
      </p:sp>
      <p:sp>
        <p:nvSpPr>
          <p:cNvPr id="11" name="TextBox 10">
            <a:extLst>
              <a:ext uri="{FF2B5EF4-FFF2-40B4-BE49-F238E27FC236}">
                <a16:creationId xmlns:a16="http://schemas.microsoft.com/office/drawing/2014/main" id="{B22E44FF-8128-FD08-2A03-964B4ED71270}"/>
              </a:ext>
            </a:extLst>
          </p:cNvPr>
          <p:cNvSpPr txBox="1"/>
          <p:nvPr/>
        </p:nvSpPr>
        <p:spPr>
          <a:xfrm>
            <a:off x="685800" y="1181100"/>
            <a:ext cx="11658600" cy="8771632"/>
          </a:xfrm>
          <a:prstGeom prst="rect">
            <a:avLst/>
          </a:prstGeom>
          <a:noFill/>
        </p:spPr>
        <p:txBody>
          <a:bodyPr wrap="square">
            <a:spAutoFit/>
          </a:bodyPr>
          <a:lstStyle/>
          <a:p>
            <a:r>
              <a:rPr lang="en-US" sz="3200" b="1" i="0" dirty="0">
                <a:solidFill>
                  <a:schemeClr val="accent6">
                    <a:lumMod val="75000"/>
                  </a:schemeClr>
                </a:solidFill>
                <a:effectLst/>
                <a:latin typeface="Poppins" panose="00000500000000000000" pitchFamily="2" charset="0"/>
                <a:cs typeface="Poppins" panose="00000500000000000000" pitchFamily="2" charset="0"/>
              </a:rPr>
              <a:t>“</a:t>
            </a:r>
            <a:r>
              <a:rPr lang="en-US" sz="3200" b="1" i="1" dirty="0">
                <a:solidFill>
                  <a:schemeClr val="accent6">
                    <a:lumMod val="75000"/>
                  </a:schemeClr>
                </a:solidFill>
                <a:effectLst/>
                <a:latin typeface="Poppins" panose="00000500000000000000" pitchFamily="2" charset="0"/>
                <a:cs typeface="Poppins" panose="00000500000000000000" pitchFamily="2" charset="0"/>
              </a:rPr>
              <a:t>End of Ambition” , </a:t>
            </a:r>
            <a:r>
              <a:rPr lang="en-US" sz="2400" dirty="0">
                <a:effectLst/>
                <a:latin typeface="Poppins" panose="00000500000000000000" pitchFamily="2" charset="0"/>
                <a:cs typeface="Poppins" panose="00000500000000000000" pitchFamily="2" charset="0"/>
              </a:rPr>
              <a:t>indicating a paradigm shift at work. Instead of only focusing on "work-and-work", people are starting to prioritize flexibility and healing for refreshing. In the future, this paradigm shift can boost the popularity of health and wellness tourism.</a:t>
            </a:r>
          </a:p>
          <a:p>
            <a:r>
              <a:rPr lang="en-US" sz="3200" b="1" i="0" dirty="0">
                <a:solidFill>
                  <a:schemeClr val="accent6">
                    <a:lumMod val="75000"/>
                  </a:schemeClr>
                </a:solidFill>
                <a:effectLst/>
                <a:latin typeface="Poppins" panose="00000500000000000000" pitchFamily="2" charset="0"/>
                <a:cs typeface="Poppins" panose="00000500000000000000" pitchFamily="2" charset="0"/>
              </a:rPr>
              <a:t>“</a:t>
            </a:r>
            <a:r>
              <a:rPr lang="en-US" sz="3200" b="1" i="1" dirty="0">
                <a:solidFill>
                  <a:schemeClr val="accent6">
                    <a:lumMod val="75000"/>
                  </a:schemeClr>
                </a:solidFill>
                <a:effectLst/>
                <a:latin typeface="Poppins" panose="00000500000000000000" pitchFamily="2" charset="0"/>
                <a:cs typeface="Poppins" panose="00000500000000000000" pitchFamily="2" charset="0"/>
              </a:rPr>
              <a:t>Embellished Escapism</a:t>
            </a:r>
            <a:r>
              <a:rPr lang="en-US" sz="3200" b="1" i="0" dirty="0">
                <a:solidFill>
                  <a:schemeClr val="accent6">
                    <a:lumMod val="75000"/>
                  </a:schemeClr>
                </a:solidFill>
                <a:effectLst/>
                <a:latin typeface="Poppins" panose="00000500000000000000" pitchFamily="2" charset="0"/>
                <a:cs typeface="Poppins" panose="00000500000000000000" pitchFamily="2" charset="0"/>
              </a:rPr>
              <a:t>” </a:t>
            </a:r>
            <a:r>
              <a:rPr lang="en-US" sz="2800" b="0" i="0" dirty="0">
                <a:solidFill>
                  <a:srgbClr val="1E293B"/>
                </a:solidFill>
                <a:effectLst/>
                <a:latin typeface="Inter var"/>
              </a:rPr>
              <a:t>This tourism trend is based on the desire of tourists to seek a unique vacation experience. </a:t>
            </a:r>
            <a:r>
              <a:rPr lang="en-US" sz="2800" dirty="0">
                <a:solidFill>
                  <a:srgbClr val="1E293B"/>
                </a:solidFill>
                <a:latin typeface="Inter var"/>
              </a:rPr>
              <a:t>T</a:t>
            </a:r>
            <a:r>
              <a:rPr lang="en-US" sz="2800" b="0" i="0" dirty="0">
                <a:solidFill>
                  <a:srgbClr val="1E293B"/>
                </a:solidFill>
                <a:effectLst/>
                <a:latin typeface="Inter var"/>
              </a:rPr>
              <a:t>ourism sectors must continue to innovate and adapt to create different holiday experiences. For example, by optimizing sports tourism destinations, to provide a memorable experience.</a:t>
            </a:r>
            <a:endParaRPr lang="en-US" sz="2800" b="0" i="0" dirty="0">
              <a:solidFill>
                <a:srgbClr val="1E293B"/>
              </a:solidFill>
              <a:effectLst/>
              <a:latin typeface="Poppins" panose="00000500000000000000" pitchFamily="2" charset="0"/>
              <a:cs typeface="Poppins" panose="00000500000000000000" pitchFamily="2" charset="0"/>
            </a:endParaRPr>
          </a:p>
          <a:p>
            <a:r>
              <a:rPr lang="en-US" sz="3200" b="1" i="0" dirty="0">
                <a:solidFill>
                  <a:schemeClr val="accent6">
                    <a:lumMod val="75000"/>
                  </a:schemeClr>
                </a:solidFill>
                <a:effectLst/>
                <a:latin typeface="Poppins" panose="00000500000000000000" pitchFamily="2" charset="0"/>
                <a:cs typeface="Poppins" panose="00000500000000000000" pitchFamily="2" charset="0"/>
              </a:rPr>
              <a:t>“</a:t>
            </a:r>
            <a:r>
              <a:rPr lang="en-US" sz="3200" b="1" i="1" dirty="0">
                <a:solidFill>
                  <a:schemeClr val="accent6">
                    <a:lumMod val="75000"/>
                  </a:schemeClr>
                </a:solidFill>
                <a:effectLst/>
                <a:latin typeface="Poppins" panose="00000500000000000000" pitchFamily="2" charset="0"/>
                <a:cs typeface="Poppins" panose="00000500000000000000" pitchFamily="2" charset="0"/>
              </a:rPr>
              <a:t>Always in Doubt</a:t>
            </a:r>
            <a:r>
              <a:rPr lang="en-US" sz="3200" b="1" i="0" dirty="0">
                <a:solidFill>
                  <a:schemeClr val="accent6">
                    <a:lumMod val="75000"/>
                  </a:schemeClr>
                </a:solidFill>
                <a:effectLst/>
                <a:latin typeface="Poppins" panose="00000500000000000000" pitchFamily="2" charset="0"/>
                <a:cs typeface="Poppins" panose="00000500000000000000" pitchFamily="2" charset="0"/>
              </a:rPr>
              <a:t>”. </a:t>
            </a:r>
            <a:r>
              <a:rPr lang="en-US" sz="2800" b="0" i="0" dirty="0">
                <a:solidFill>
                  <a:srgbClr val="1E293B"/>
                </a:solidFill>
                <a:effectLst/>
                <a:latin typeface="Inter var"/>
              </a:rPr>
              <a:t>This consumers or tourists behavior who are starting to be skeptical about the tourism sector. Due to availability of ratings and honest reviews on every tourist destination they will visit, wher</a:t>
            </a:r>
            <a:r>
              <a:rPr lang="en-US" sz="2800" dirty="0">
                <a:solidFill>
                  <a:srgbClr val="1E293B"/>
                </a:solidFill>
                <a:latin typeface="Inter var"/>
              </a:rPr>
              <a:t>e t</a:t>
            </a:r>
            <a:r>
              <a:rPr lang="en-US" sz="2800" b="0" i="0" dirty="0">
                <a:solidFill>
                  <a:srgbClr val="1E293B"/>
                </a:solidFill>
                <a:effectLst/>
                <a:latin typeface="Inter var"/>
              </a:rPr>
              <a:t>hey will find travel information that is truly clear and reliable. Therefore, all tourism actors must be more honest and improve the quality of service in building tourist trust. </a:t>
            </a:r>
            <a:endParaRPr lang="en-US" sz="2800" b="0" i="0" dirty="0">
              <a:solidFill>
                <a:srgbClr val="1E293B"/>
              </a:solidFill>
              <a:effectLst/>
              <a:latin typeface="Poppins" panose="00000500000000000000" pitchFamily="2" charset="0"/>
              <a:cs typeface="Poppins" panose="00000500000000000000" pitchFamily="2" charset="0"/>
            </a:endParaRPr>
          </a:p>
          <a:p>
            <a:pPr algn="just" rtl="0"/>
            <a:r>
              <a:rPr lang="en-US" sz="3200" b="1" i="0" dirty="0">
                <a:solidFill>
                  <a:schemeClr val="accent6">
                    <a:lumMod val="75000"/>
                  </a:schemeClr>
                </a:solidFill>
                <a:effectLst/>
                <a:latin typeface="Poppins" panose="00000500000000000000" pitchFamily="2" charset="0"/>
                <a:cs typeface="Poppins" panose="00000500000000000000" pitchFamily="2" charset="0"/>
              </a:rPr>
              <a:t>“</a:t>
            </a:r>
            <a:r>
              <a:rPr lang="en-US" sz="3200" b="1" i="1" dirty="0">
                <a:solidFill>
                  <a:schemeClr val="accent6">
                    <a:lumMod val="75000"/>
                  </a:schemeClr>
                </a:solidFill>
                <a:effectLst/>
                <a:latin typeface="Poppins" panose="00000500000000000000" pitchFamily="2" charset="0"/>
                <a:cs typeface="Poppins" panose="00000500000000000000" pitchFamily="2" charset="0"/>
              </a:rPr>
              <a:t>Polycentric Lifestyle</a:t>
            </a:r>
            <a:r>
              <a:rPr lang="en-US" sz="3200" b="1" i="0" dirty="0">
                <a:solidFill>
                  <a:schemeClr val="accent6">
                    <a:lumMod val="75000"/>
                  </a:schemeClr>
                </a:solidFill>
                <a:effectLst/>
                <a:latin typeface="Poppins" panose="00000500000000000000" pitchFamily="2" charset="0"/>
                <a:cs typeface="Poppins" panose="00000500000000000000" pitchFamily="2" charset="0"/>
              </a:rPr>
              <a:t>”. </a:t>
            </a:r>
            <a:r>
              <a:rPr lang="en-US" sz="2800" b="0" i="0" dirty="0">
                <a:solidFill>
                  <a:srgbClr val="1E293B"/>
                </a:solidFill>
                <a:effectLst/>
                <a:latin typeface="Inter var"/>
              </a:rPr>
              <a:t>This tourism trend is based on the desire of tourists to find the uniqueness and attractiveness of each area to be visited. Thus, the tourism industry should start highlighting the characteristics it has whether it is in terms of natural beauty, art, and culture that are still well preserved. This aims to attract the attention of tourists to visit.</a:t>
            </a:r>
          </a:p>
          <a:p>
            <a:endParaRPr lang="en-US" sz="2800" dirty="0">
              <a:latin typeface="Poppins" panose="00000500000000000000" pitchFamily="2" charset="0"/>
              <a:cs typeface="Poppins" panose="00000500000000000000" pitchFamily="2" charset="0"/>
            </a:endParaRPr>
          </a:p>
        </p:txBody>
      </p:sp>
      <p:sp>
        <p:nvSpPr>
          <p:cNvPr id="12" name="TextBox 11">
            <a:extLst>
              <a:ext uri="{FF2B5EF4-FFF2-40B4-BE49-F238E27FC236}">
                <a16:creationId xmlns:a16="http://schemas.microsoft.com/office/drawing/2014/main" id="{E081E16A-F843-52FB-30D2-A4C89245A766}"/>
              </a:ext>
            </a:extLst>
          </p:cNvPr>
          <p:cNvSpPr txBox="1"/>
          <p:nvPr/>
        </p:nvSpPr>
        <p:spPr>
          <a:xfrm>
            <a:off x="1600200" y="9831169"/>
            <a:ext cx="9949543" cy="646331"/>
          </a:xfrm>
          <a:prstGeom prst="rect">
            <a:avLst/>
          </a:prstGeom>
          <a:noFill/>
        </p:spPr>
        <p:txBody>
          <a:bodyPr wrap="square" rtlCol="0">
            <a:spAutoFit/>
          </a:bodyPr>
          <a:lstStyle/>
          <a:p>
            <a:r>
              <a:rPr lang="en-US" dirty="0">
                <a:hlinkClick r:id="rId9"/>
              </a:rPr>
              <a:t>4 </a:t>
            </a:r>
            <a:r>
              <a:rPr lang="en-US" dirty="0" err="1">
                <a:hlinkClick r:id="rId9"/>
              </a:rPr>
              <a:t>Megatren</a:t>
            </a:r>
            <a:r>
              <a:rPr lang="en-US" dirty="0">
                <a:hlinkClick r:id="rId9"/>
              </a:rPr>
              <a:t> Pariwisata 2023, </a:t>
            </a:r>
            <a:r>
              <a:rPr lang="en-US" dirty="0" err="1">
                <a:hlinkClick r:id="rId9"/>
              </a:rPr>
              <a:t>Pengaruhi</a:t>
            </a:r>
            <a:r>
              <a:rPr lang="en-US" dirty="0">
                <a:hlinkClick r:id="rId9"/>
              </a:rPr>
              <a:t> </a:t>
            </a:r>
            <a:r>
              <a:rPr lang="en-US" dirty="0" err="1">
                <a:hlinkClick r:id="rId9"/>
              </a:rPr>
              <a:t>Perilaku</a:t>
            </a:r>
            <a:r>
              <a:rPr lang="en-US" dirty="0">
                <a:hlinkClick r:id="rId9"/>
              </a:rPr>
              <a:t> </a:t>
            </a:r>
            <a:r>
              <a:rPr lang="en-US" dirty="0" err="1">
                <a:hlinkClick r:id="rId9"/>
              </a:rPr>
              <a:t>Wisatawan</a:t>
            </a:r>
            <a:r>
              <a:rPr lang="en-US" dirty="0">
                <a:hlinkClick r:id="rId9"/>
              </a:rPr>
              <a:t> Global (kemenparekraf.go.id)</a:t>
            </a:r>
            <a:endParaRPr lang="en-US" dirty="0"/>
          </a:p>
          <a:p>
            <a:endParaRPr lang="en-US" dirty="0"/>
          </a:p>
        </p:txBody>
      </p:sp>
      <p:pic>
        <p:nvPicPr>
          <p:cNvPr id="4" name="Picture 3">
            <a:extLst>
              <a:ext uri="{FF2B5EF4-FFF2-40B4-BE49-F238E27FC236}">
                <a16:creationId xmlns:a16="http://schemas.microsoft.com/office/drawing/2014/main" id="{C2C5A079-7E66-1E14-E1C4-2101FC654AB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401292" y="23371"/>
            <a:ext cx="1894064" cy="1909216"/>
          </a:xfrm>
          <a:prstGeom prst="rect">
            <a:avLst/>
          </a:prstGeom>
        </p:spPr>
      </p:pic>
    </p:spTree>
    <p:extLst>
      <p:ext uri="{BB962C8B-B14F-4D97-AF65-F5344CB8AC3E}">
        <p14:creationId xmlns:p14="http://schemas.microsoft.com/office/powerpoint/2010/main" val="2320461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alpha val="82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65994A-2079-58D4-64DA-E8D754AA9119}"/>
              </a:ext>
            </a:extLst>
          </p:cNvPr>
          <p:cNvPicPr>
            <a:picLocks noChangeAspect="1"/>
          </p:cNvPicPr>
          <p:nvPr/>
        </p:nvPicPr>
        <p:blipFill>
          <a:blip r:embed="rId2"/>
          <a:stretch>
            <a:fillRect/>
          </a:stretch>
        </p:blipFill>
        <p:spPr>
          <a:xfrm>
            <a:off x="-42888" y="1382485"/>
            <a:ext cx="18373776" cy="7522029"/>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6B02E67D-5FA3-D78E-F67A-20B47A1AA20A}"/>
              </a:ext>
            </a:extLst>
          </p:cNvPr>
          <p:cNvSpPr txBox="1"/>
          <p:nvPr/>
        </p:nvSpPr>
        <p:spPr>
          <a:xfrm>
            <a:off x="762000" y="9182100"/>
            <a:ext cx="6858000" cy="646331"/>
          </a:xfrm>
          <a:prstGeom prst="rect">
            <a:avLst/>
          </a:prstGeom>
          <a:noFill/>
        </p:spPr>
        <p:txBody>
          <a:bodyPr wrap="square" rtlCol="0">
            <a:spAutoFit/>
          </a:bodyPr>
          <a:lstStyle/>
          <a:p>
            <a:r>
              <a:rPr lang="en-US" dirty="0" err="1"/>
              <a:t>Sumber</a:t>
            </a:r>
            <a:r>
              <a:rPr lang="en-US" dirty="0"/>
              <a:t>; buku </a:t>
            </a:r>
            <a:r>
              <a:rPr lang="en-US" dirty="0" err="1"/>
              <a:t>panduan</a:t>
            </a:r>
            <a:r>
              <a:rPr lang="en-US" dirty="0"/>
              <a:t> desa </a:t>
            </a:r>
            <a:r>
              <a:rPr lang="en-US" dirty="0" err="1"/>
              <a:t>wisata</a:t>
            </a:r>
            <a:r>
              <a:rPr lang="en-US" dirty="0"/>
              <a:t> 2021, Kementerian </a:t>
            </a:r>
            <a:r>
              <a:rPr lang="en-US" dirty="0" err="1"/>
              <a:t>Koordinator</a:t>
            </a:r>
            <a:r>
              <a:rPr lang="en-US" dirty="0"/>
              <a:t> </a:t>
            </a:r>
            <a:r>
              <a:rPr lang="en-US" dirty="0" err="1"/>
              <a:t>Bidang</a:t>
            </a:r>
            <a:r>
              <a:rPr lang="en-US" dirty="0"/>
              <a:t> </a:t>
            </a:r>
            <a:r>
              <a:rPr lang="en-US" dirty="0" err="1"/>
              <a:t>Kemaritiman</a:t>
            </a:r>
            <a:r>
              <a:rPr lang="en-US" dirty="0"/>
              <a:t> dan </a:t>
            </a:r>
            <a:r>
              <a:rPr lang="en-US" dirty="0" err="1"/>
              <a:t>Investasi</a:t>
            </a:r>
            <a:r>
              <a:rPr lang="en-US" dirty="0"/>
              <a:t> </a:t>
            </a:r>
            <a:r>
              <a:rPr lang="en-US" dirty="0" err="1"/>
              <a:t>Republik</a:t>
            </a:r>
            <a:r>
              <a:rPr lang="en-US" dirty="0"/>
              <a:t> Indonesia</a:t>
            </a:r>
          </a:p>
        </p:txBody>
      </p:sp>
      <p:sp>
        <p:nvSpPr>
          <p:cNvPr id="8" name="TextBox 6">
            <a:extLst>
              <a:ext uri="{FF2B5EF4-FFF2-40B4-BE49-F238E27FC236}">
                <a16:creationId xmlns:a16="http://schemas.microsoft.com/office/drawing/2014/main" id="{78B707DB-799E-5FDF-0121-04D99CC8A8AF}"/>
              </a:ext>
            </a:extLst>
          </p:cNvPr>
          <p:cNvSpPr txBox="1"/>
          <p:nvPr/>
        </p:nvSpPr>
        <p:spPr>
          <a:xfrm>
            <a:off x="1690113" y="266700"/>
            <a:ext cx="16140687" cy="800219"/>
          </a:xfrm>
          <a:prstGeom prst="rect">
            <a:avLst/>
          </a:prstGeom>
        </p:spPr>
        <p:txBody>
          <a:bodyPr wrap="square" lIns="0" tIns="0" rIns="0" bIns="0" rtlCol="0" anchor="t">
            <a:spAutoFit/>
          </a:bodyPr>
          <a:lstStyle/>
          <a:p>
            <a:r>
              <a:rPr lang="en-US" sz="5200" i="1" spc="254" dirty="0">
                <a:solidFill>
                  <a:srgbClr val="CE4F32"/>
                </a:solidFill>
                <a:latin typeface="Stinger Wide Italics"/>
              </a:rPr>
              <a:t>Staycation - Embraced at the 7275 “</a:t>
            </a:r>
            <a:r>
              <a:rPr lang="en-US" sz="5200" spc="254" dirty="0" err="1">
                <a:solidFill>
                  <a:srgbClr val="CE4F32"/>
                </a:solidFill>
                <a:latin typeface="Stinger Wide Italics"/>
              </a:rPr>
              <a:t>Desa</a:t>
            </a:r>
            <a:r>
              <a:rPr lang="en-US" sz="5200" spc="254" dirty="0">
                <a:solidFill>
                  <a:srgbClr val="CE4F32"/>
                </a:solidFill>
                <a:latin typeface="Stinger Wide Italics"/>
              </a:rPr>
              <a:t> </a:t>
            </a:r>
            <a:r>
              <a:rPr lang="en-US" sz="5200" spc="254" dirty="0" err="1">
                <a:solidFill>
                  <a:srgbClr val="CE4F32"/>
                </a:solidFill>
                <a:latin typeface="Stinger Wide Italics"/>
              </a:rPr>
              <a:t>Wisata</a:t>
            </a:r>
            <a:r>
              <a:rPr lang="en-US" sz="5200" spc="254" dirty="0">
                <a:solidFill>
                  <a:srgbClr val="CE4F32"/>
                </a:solidFill>
                <a:latin typeface="Stinger Wide Italics"/>
              </a:rPr>
              <a:t>”</a:t>
            </a:r>
          </a:p>
        </p:txBody>
      </p:sp>
      <p:pic>
        <p:nvPicPr>
          <p:cNvPr id="2" name="Picture 1">
            <a:extLst>
              <a:ext uri="{FF2B5EF4-FFF2-40B4-BE49-F238E27FC236}">
                <a16:creationId xmlns:a16="http://schemas.microsoft.com/office/drawing/2014/main" id="{F7E4A86D-C039-7BA6-C914-F2ADFEAEFC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47028" y="23371"/>
            <a:ext cx="1348327" cy="1359114"/>
          </a:xfrm>
          <a:prstGeom prst="rect">
            <a:avLst/>
          </a:prstGeom>
        </p:spPr>
      </p:pic>
    </p:spTree>
    <p:extLst>
      <p:ext uri="{BB962C8B-B14F-4D97-AF65-F5344CB8AC3E}">
        <p14:creationId xmlns:p14="http://schemas.microsoft.com/office/powerpoint/2010/main" val="2274620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9F8F9"/>
        </a:solidFill>
        <a:effectLst/>
      </p:bgPr>
    </p:bg>
    <p:spTree>
      <p:nvGrpSpPr>
        <p:cNvPr id="1" name=""/>
        <p:cNvGrpSpPr/>
        <p:nvPr/>
      </p:nvGrpSpPr>
      <p:grpSpPr>
        <a:xfrm>
          <a:off x="0" y="0"/>
          <a:ext cx="0" cy="0"/>
          <a:chOff x="0" y="0"/>
          <a:chExt cx="0" cy="0"/>
        </a:xfrm>
      </p:grpSpPr>
      <p:sp>
        <p:nvSpPr>
          <p:cNvPr id="29" name="TextBox 29"/>
          <p:cNvSpPr txBox="1"/>
          <p:nvPr/>
        </p:nvSpPr>
        <p:spPr>
          <a:xfrm>
            <a:off x="152400" y="338713"/>
            <a:ext cx="7391400" cy="1690497"/>
          </a:xfrm>
          <a:prstGeom prst="rect">
            <a:avLst/>
          </a:prstGeom>
        </p:spPr>
        <p:txBody>
          <a:bodyPr wrap="square" lIns="0" tIns="0" rIns="0" bIns="0" rtlCol="0" anchor="t">
            <a:spAutoFit/>
          </a:bodyPr>
          <a:lstStyle/>
          <a:p>
            <a:r>
              <a:rPr lang="it-IT" sz="5400" spc="349" dirty="0">
                <a:solidFill>
                  <a:srgbClr val="CE4F32"/>
                </a:solidFill>
                <a:latin typeface="Stinger Wide Italics"/>
              </a:rPr>
              <a:t>10 Indonesia’s Priority </a:t>
            </a:r>
          </a:p>
          <a:p>
            <a:r>
              <a:rPr lang="it-IT" sz="5400" spc="349" dirty="0">
                <a:solidFill>
                  <a:srgbClr val="CE4F32"/>
                </a:solidFill>
                <a:latin typeface="Stinger Wide Italics"/>
              </a:rPr>
              <a:t>Tourisme Destination</a:t>
            </a:r>
            <a:endParaRPr lang="en-US" sz="5400" spc="349" dirty="0">
              <a:solidFill>
                <a:srgbClr val="CE4F32"/>
              </a:solidFill>
              <a:latin typeface="Stinger Wide Italics"/>
            </a:endParaRPr>
          </a:p>
        </p:txBody>
      </p:sp>
      <p:sp>
        <p:nvSpPr>
          <p:cNvPr id="31" name="Freeform 31"/>
          <p:cNvSpPr/>
          <p:nvPr/>
        </p:nvSpPr>
        <p:spPr>
          <a:xfrm>
            <a:off x="7941118" y="5829321"/>
            <a:ext cx="1741921" cy="897308"/>
          </a:xfrm>
          <a:custGeom>
            <a:avLst/>
            <a:gdLst/>
            <a:ahLst/>
            <a:cxnLst/>
            <a:rect l="l" t="t" r="r" b="b"/>
            <a:pathLst>
              <a:path w="1741921" h="897308">
                <a:moveTo>
                  <a:pt x="0" y="0"/>
                </a:moveTo>
                <a:lnTo>
                  <a:pt x="1741921" y="0"/>
                </a:lnTo>
                <a:lnTo>
                  <a:pt x="1741921" y="897308"/>
                </a:lnTo>
                <a:lnTo>
                  <a:pt x="0" y="8973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2" name="Freeform 32"/>
          <p:cNvSpPr/>
          <p:nvPr/>
        </p:nvSpPr>
        <p:spPr>
          <a:xfrm flipH="1">
            <a:off x="7908403" y="6704742"/>
            <a:ext cx="1807350" cy="1375845"/>
          </a:xfrm>
          <a:custGeom>
            <a:avLst/>
            <a:gdLst/>
            <a:ahLst/>
            <a:cxnLst/>
            <a:rect l="l" t="t" r="r" b="b"/>
            <a:pathLst>
              <a:path w="1807350" h="1375845">
                <a:moveTo>
                  <a:pt x="1807350" y="0"/>
                </a:moveTo>
                <a:lnTo>
                  <a:pt x="0" y="0"/>
                </a:lnTo>
                <a:lnTo>
                  <a:pt x="0" y="1375845"/>
                </a:lnTo>
                <a:lnTo>
                  <a:pt x="1807350" y="1375845"/>
                </a:lnTo>
                <a:lnTo>
                  <a:pt x="180735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3" name="Freeform 33"/>
          <p:cNvSpPr/>
          <p:nvPr/>
        </p:nvSpPr>
        <p:spPr>
          <a:xfrm>
            <a:off x="8362556" y="7402285"/>
            <a:ext cx="1576100" cy="1115091"/>
          </a:xfrm>
          <a:custGeom>
            <a:avLst/>
            <a:gdLst/>
            <a:ahLst/>
            <a:cxnLst/>
            <a:rect l="l" t="t" r="r" b="b"/>
            <a:pathLst>
              <a:path w="1576100" h="1115091">
                <a:moveTo>
                  <a:pt x="0" y="0"/>
                </a:moveTo>
                <a:lnTo>
                  <a:pt x="1576101" y="0"/>
                </a:lnTo>
                <a:lnTo>
                  <a:pt x="1576101" y="1115091"/>
                </a:lnTo>
                <a:lnTo>
                  <a:pt x="0" y="11150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34" name="Freeform 34"/>
          <p:cNvSpPr/>
          <p:nvPr/>
        </p:nvSpPr>
        <p:spPr>
          <a:xfrm>
            <a:off x="-108856" y="2406602"/>
            <a:ext cx="2520858" cy="953343"/>
          </a:xfrm>
          <a:custGeom>
            <a:avLst/>
            <a:gdLst/>
            <a:ahLst/>
            <a:cxnLst/>
            <a:rect l="l" t="t" r="r" b="b"/>
            <a:pathLst>
              <a:path w="2520858" h="953343">
                <a:moveTo>
                  <a:pt x="0" y="0"/>
                </a:moveTo>
                <a:lnTo>
                  <a:pt x="2520858" y="0"/>
                </a:lnTo>
                <a:lnTo>
                  <a:pt x="2520858" y="953343"/>
                </a:lnTo>
                <a:lnTo>
                  <a:pt x="0" y="9533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35" name="Freeform 35"/>
          <p:cNvSpPr/>
          <p:nvPr/>
        </p:nvSpPr>
        <p:spPr>
          <a:xfrm>
            <a:off x="1670878" y="2029210"/>
            <a:ext cx="1634647" cy="866363"/>
          </a:xfrm>
          <a:custGeom>
            <a:avLst/>
            <a:gdLst/>
            <a:ahLst/>
            <a:cxnLst/>
            <a:rect l="l" t="t" r="r" b="b"/>
            <a:pathLst>
              <a:path w="1634647" h="866363">
                <a:moveTo>
                  <a:pt x="0" y="0"/>
                </a:moveTo>
                <a:lnTo>
                  <a:pt x="1634647" y="0"/>
                </a:lnTo>
                <a:lnTo>
                  <a:pt x="1634647" y="866362"/>
                </a:lnTo>
                <a:lnTo>
                  <a:pt x="0" y="86636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36" name="TextBox 35">
            <a:extLst>
              <a:ext uri="{FF2B5EF4-FFF2-40B4-BE49-F238E27FC236}">
                <a16:creationId xmlns:a16="http://schemas.microsoft.com/office/drawing/2014/main" id="{22174330-D964-1F2A-DB76-F7D07755C11F}"/>
              </a:ext>
            </a:extLst>
          </p:cNvPr>
          <p:cNvSpPr txBox="1"/>
          <p:nvPr/>
        </p:nvSpPr>
        <p:spPr>
          <a:xfrm>
            <a:off x="152400" y="9791700"/>
            <a:ext cx="9298914" cy="646331"/>
          </a:xfrm>
          <a:prstGeom prst="rect">
            <a:avLst/>
          </a:prstGeom>
          <a:noFill/>
        </p:spPr>
        <p:txBody>
          <a:bodyPr wrap="square" rtlCol="0">
            <a:spAutoFit/>
          </a:bodyPr>
          <a:lstStyle/>
          <a:p>
            <a:r>
              <a:rPr lang="en-US" dirty="0">
                <a:hlinkClick r:id="rId13"/>
              </a:rPr>
              <a:t>https://kemenparekraf.go.id/rumah-difabel/Mengenal-10-Destinasi-Prioritas-Pariwisata-Indonesia</a:t>
            </a:r>
            <a:endParaRPr lang="en-US" dirty="0"/>
          </a:p>
          <a:p>
            <a:endParaRPr lang="en-US" dirty="0"/>
          </a:p>
        </p:txBody>
      </p:sp>
      <p:sp>
        <p:nvSpPr>
          <p:cNvPr id="37" name="TextBox 36">
            <a:extLst>
              <a:ext uri="{FF2B5EF4-FFF2-40B4-BE49-F238E27FC236}">
                <a16:creationId xmlns:a16="http://schemas.microsoft.com/office/drawing/2014/main" id="{DA3D01BC-4AAA-6683-857B-A668E6968A99}"/>
              </a:ext>
            </a:extLst>
          </p:cNvPr>
          <p:cNvSpPr txBox="1"/>
          <p:nvPr/>
        </p:nvSpPr>
        <p:spPr>
          <a:xfrm>
            <a:off x="304800" y="3543300"/>
            <a:ext cx="9144000" cy="6186309"/>
          </a:xfrm>
          <a:prstGeom prst="rect">
            <a:avLst/>
          </a:prstGeom>
          <a:noFill/>
        </p:spPr>
        <p:txBody>
          <a:bodyPr wrap="square" rtlCol="0">
            <a:spAutoFit/>
          </a:bodyPr>
          <a:lstStyle/>
          <a:p>
            <a:r>
              <a:rPr lang="en-US" sz="3600" i="0" dirty="0">
                <a:solidFill>
                  <a:srgbClr val="1E293B"/>
                </a:solidFill>
                <a:effectLst/>
                <a:latin typeface="Poppins" panose="00000500000000000000" pitchFamily="2" charset="0"/>
                <a:cs typeface="Poppins" panose="00000500000000000000" pitchFamily="2" charset="0"/>
              </a:rPr>
              <a:t>1.  </a:t>
            </a:r>
            <a:r>
              <a:rPr lang="en-US" sz="3600" i="0" dirty="0" err="1">
                <a:solidFill>
                  <a:srgbClr val="1E293B"/>
                </a:solidFill>
                <a:effectLst/>
                <a:latin typeface="Poppins" panose="00000500000000000000" pitchFamily="2" charset="0"/>
                <a:cs typeface="Poppins" panose="00000500000000000000" pitchFamily="2" charset="0"/>
              </a:rPr>
              <a:t>Mandalika</a:t>
            </a:r>
            <a:r>
              <a:rPr lang="en-US" sz="3600" i="0" dirty="0">
                <a:solidFill>
                  <a:srgbClr val="1E293B"/>
                </a:solidFill>
                <a:effectLst/>
                <a:latin typeface="Poppins" panose="00000500000000000000" pitchFamily="2" charset="0"/>
                <a:cs typeface="Poppins" panose="00000500000000000000" pitchFamily="2" charset="0"/>
              </a:rPr>
              <a:t>, West Nusa Tenggara </a:t>
            </a:r>
          </a:p>
          <a:p>
            <a:r>
              <a:rPr lang="en-US" sz="3600" i="0" dirty="0">
                <a:solidFill>
                  <a:srgbClr val="1E293B"/>
                </a:solidFill>
                <a:effectLst/>
                <a:latin typeface="Poppins" panose="00000500000000000000" pitchFamily="2" charset="0"/>
                <a:cs typeface="Poppins" panose="00000500000000000000" pitchFamily="2" charset="0"/>
              </a:rPr>
              <a:t>2. </a:t>
            </a:r>
            <a:r>
              <a:rPr lang="en-US" sz="3600" i="0" dirty="0" err="1">
                <a:solidFill>
                  <a:srgbClr val="1E293B"/>
                </a:solidFill>
                <a:effectLst/>
                <a:latin typeface="Poppins" panose="00000500000000000000" pitchFamily="2" charset="0"/>
                <a:cs typeface="Poppins" panose="00000500000000000000" pitchFamily="2" charset="0"/>
              </a:rPr>
              <a:t>Pulau</a:t>
            </a:r>
            <a:r>
              <a:rPr lang="en-US" sz="3600" i="0" dirty="0">
                <a:solidFill>
                  <a:srgbClr val="1E293B"/>
                </a:solidFill>
                <a:effectLst/>
                <a:latin typeface="Poppins" panose="00000500000000000000" pitchFamily="2" charset="0"/>
                <a:cs typeface="Poppins" panose="00000500000000000000" pitchFamily="2" charset="0"/>
              </a:rPr>
              <a:t> </a:t>
            </a:r>
            <a:r>
              <a:rPr lang="en-US" sz="3600" i="0" dirty="0" err="1">
                <a:solidFill>
                  <a:srgbClr val="1E293B"/>
                </a:solidFill>
                <a:effectLst/>
                <a:latin typeface="Poppins" panose="00000500000000000000" pitchFamily="2" charset="0"/>
                <a:cs typeface="Poppins" panose="00000500000000000000" pitchFamily="2" charset="0"/>
              </a:rPr>
              <a:t>Morotai</a:t>
            </a:r>
            <a:r>
              <a:rPr lang="en-US" sz="3600" i="0" dirty="0">
                <a:solidFill>
                  <a:srgbClr val="1E293B"/>
                </a:solidFill>
                <a:effectLst/>
                <a:latin typeface="Poppins" panose="00000500000000000000" pitchFamily="2" charset="0"/>
                <a:cs typeface="Poppins" panose="00000500000000000000" pitchFamily="2" charset="0"/>
              </a:rPr>
              <a:t>, North Maluku </a:t>
            </a:r>
          </a:p>
          <a:p>
            <a:r>
              <a:rPr lang="en-US" sz="3600" i="0" dirty="0">
                <a:solidFill>
                  <a:srgbClr val="1E293B"/>
                </a:solidFill>
                <a:effectLst/>
                <a:latin typeface="Poppins" panose="00000500000000000000" pitchFamily="2" charset="0"/>
                <a:cs typeface="Poppins" panose="00000500000000000000" pitchFamily="2" charset="0"/>
              </a:rPr>
              <a:t>3. Tanjung </a:t>
            </a:r>
            <a:r>
              <a:rPr lang="en-US" sz="3600" i="0" dirty="0" err="1">
                <a:solidFill>
                  <a:srgbClr val="1E293B"/>
                </a:solidFill>
                <a:effectLst/>
                <a:latin typeface="Poppins" panose="00000500000000000000" pitchFamily="2" charset="0"/>
                <a:cs typeface="Poppins" panose="00000500000000000000" pitchFamily="2" charset="0"/>
              </a:rPr>
              <a:t>Kelayang</a:t>
            </a:r>
            <a:r>
              <a:rPr lang="en-US" sz="3600" i="0" dirty="0">
                <a:solidFill>
                  <a:srgbClr val="1E293B"/>
                </a:solidFill>
                <a:effectLst/>
                <a:latin typeface="Poppins" panose="00000500000000000000" pitchFamily="2" charset="0"/>
                <a:cs typeface="Poppins" panose="00000500000000000000" pitchFamily="2" charset="0"/>
              </a:rPr>
              <a:t>, Bangka Belitung . </a:t>
            </a:r>
          </a:p>
          <a:p>
            <a:r>
              <a:rPr lang="en-US" sz="3600" i="0" dirty="0">
                <a:solidFill>
                  <a:srgbClr val="1E293B"/>
                </a:solidFill>
                <a:effectLst/>
                <a:latin typeface="Poppins" panose="00000500000000000000" pitchFamily="2" charset="0"/>
                <a:cs typeface="Poppins" panose="00000500000000000000" pitchFamily="2" charset="0"/>
              </a:rPr>
              <a:t>4. </a:t>
            </a:r>
            <a:r>
              <a:rPr lang="en-US" sz="3600" dirty="0">
                <a:solidFill>
                  <a:srgbClr val="1E293B"/>
                </a:solidFill>
                <a:latin typeface="Poppins" panose="00000500000000000000" pitchFamily="2" charset="0"/>
                <a:cs typeface="Poppins" panose="00000500000000000000" pitchFamily="2" charset="0"/>
              </a:rPr>
              <a:t>Lake </a:t>
            </a:r>
            <a:r>
              <a:rPr lang="en-US" sz="3600" i="0" dirty="0">
                <a:solidFill>
                  <a:srgbClr val="1E293B"/>
                </a:solidFill>
                <a:effectLst/>
                <a:latin typeface="Poppins" panose="00000500000000000000" pitchFamily="2" charset="0"/>
                <a:cs typeface="Poppins" panose="00000500000000000000" pitchFamily="2" charset="0"/>
              </a:rPr>
              <a:t>Toba, North Sumatera   </a:t>
            </a:r>
          </a:p>
          <a:p>
            <a:r>
              <a:rPr lang="en-US" sz="3600" i="0" dirty="0">
                <a:solidFill>
                  <a:srgbClr val="1E293B"/>
                </a:solidFill>
                <a:effectLst/>
                <a:latin typeface="Poppins" panose="00000500000000000000" pitchFamily="2" charset="0"/>
                <a:cs typeface="Poppins" panose="00000500000000000000" pitchFamily="2" charset="0"/>
              </a:rPr>
              <a:t>5. </a:t>
            </a:r>
            <a:r>
              <a:rPr lang="en-US" sz="3600" i="0" dirty="0" err="1">
                <a:solidFill>
                  <a:srgbClr val="1E293B"/>
                </a:solidFill>
                <a:effectLst/>
                <a:latin typeface="Poppins" panose="00000500000000000000" pitchFamily="2" charset="0"/>
                <a:cs typeface="Poppins" panose="00000500000000000000" pitchFamily="2" charset="0"/>
              </a:rPr>
              <a:t>Wakatobi</a:t>
            </a:r>
            <a:r>
              <a:rPr lang="en-US" sz="3600" i="0" dirty="0">
                <a:solidFill>
                  <a:srgbClr val="1E293B"/>
                </a:solidFill>
                <a:effectLst/>
                <a:latin typeface="Poppins" panose="00000500000000000000" pitchFamily="2" charset="0"/>
                <a:cs typeface="Poppins" panose="00000500000000000000" pitchFamily="2" charset="0"/>
              </a:rPr>
              <a:t>, Southeast Sulawesi . </a:t>
            </a:r>
          </a:p>
          <a:p>
            <a:r>
              <a:rPr lang="en-US" sz="3600" i="0" dirty="0">
                <a:solidFill>
                  <a:srgbClr val="1E293B"/>
                </a:solidFill>
                <a:effectLst/>
                <a:latin typeface="Poppins" panose="00000500000000000000" pitchFamily="2" charset="0"/>
                <a:cs typeface="Poppins" panose="00000500000000000000" pitchFamily="2" charset="0"/>
              </a:rPr>
              <a:t>6. Borobudur, Central </a:t>
            </a:r>
            <a:r>
              <a:rPr lang="en-US" sz="3600" i="0" dirty="0" err="1">
                <a:solidFill>
                  <a:srgbClr val="1E293B"/>
                </a:solidFill>
                <a:effectLst/>
                <a:latin typeface="Poppins" panose="00000500000000000000" pitchFamily="2" charset="0"/>
                <a:cs typeface="Poppins" panose="00000500000000000000" pitchFamily="2" charset="0"/>
              </a:rPr>
              <a:t>Jawa</a:t>
            </a:r>
            <a:r>
              <a:rPr lang="en-US" sz="3600" i="0" dirty="0">
                <a:solidFill>
                  <a:srgbClr val="1E293B"/>
                </a:solidFill>
                <a:effectLst/>
                <a:latin typeface="Poppins" panose="00000500000000000000" pitchFamily="2" charset="0"/>
                <a:cs typeface="Poppins" panose="00000500000000000000" pitchFamily="2" charset="0"/>
              </a:rPr>
              <a:t>  </a:t>
            </a:r>
          </a:p>
          <a:p>
            <a:r>
              <a:rPr lang="en-US" sz="3600" i="0" dirty="0">
                <a:solidFill>
                  <a:srgbClr val="1E293B"/>
                </a:solidFill>
                <a:effectLst/>
                <a:latin typeface="Poppins" panose="00000500000000000000" pitchFamily="2" charset="0"/>
                <a:cs typeface="Poppins" panose="00000500000000000000" pitchFamily="2" charset="0"/>
              </a:rPr>
              <a:t>7. </a:t>
            </a:r>
            <a:r>
              <a:rPr lang="en-US" sz="3600" i="0" dirty="0" err="1">
                <a:solidFill>
                  <a:srgbClr val="1E293B"/>
                </a:solidFill>
                <a:effectLst/>
                <a:latin typeface="Poppins" panose="00000500000000000000" pitchFamily="2" charset="0"/>
                <a:cs typeface="Poppins" panose="00000500000000000000" pitchFamily="2" charset="0"/>
              </a:rPr>
              <a:t>Kepulauan</a:t>
            </a:r>
            <a:r>
              <a:rPr lang="en-US" sz="3600" i="0" dirty="0">
                <a:solidFill>
                  <a:srgbClr val="1E293B"/>
                </a:solidFill>
                <a:effectLst/>
                <a:latin typeface="Poppins" panose="00000500000000000000" pitchFamily="2" charset="0"/>
                <a:cs typeface="Poppins" panose="00000500000000000000" pitchFamily="2" charset="0"/>
              </a:rPr>
              <a:t> </a:t>
            </a:r>
            <a:r>
              <a:rPr lang="en-US" sz="3600" i="0" dirty="0" err="1">
                <a:solidFill>
                  <a:srgbClr val="1E293B"/>
                </a:solidFill>
                <a:effectLst/>
                <a:latin typeface="Poppins" panose="00000500000000000000" pitchFamily="2" charset="0"/>
                <a:cs typeface="Poppins" panose="00000500000000000000" pitchFamily="2" charset="0"/>
              </a:rPr>
              <a:t>Seribu</a:t>
            </a:r>
            <a:r>
              <a:rPr lang="en-US" sz="3600" i="0" dirty="0">
                <a:solidFill>
                  <a:srgbClr val="1E293B"/>
                </a:solidFill>
                <a:effectLst/>
                <a:latin typeface="Poppins" panose="00000500000000000000" pitchFamily="2" charset="0"/>
                <a:cs typeface="Poppins" panose="00000500000000000000" pitchFamily="2" charset="0"/>
              </a:rPr>
              <a:t>, DKI Jakarta .  </a:t>
            </a:r>
          </a:p>
          <a:p>
            <a:r>
              <a:rPr lang="en-US" sz="3600" i="0" dirty="0">
                <a:solidFill>
                  <a:srgbClr val="1E293B"/>
                </a:solidFill>
                <a:effectLst/>
                <a:latin typeface="Poppins" panose="00000500000000000000" pitchFamily="2" charset="0"/>
                <a:cs typeface="Poppins" panose="00000500000000000000" pitchFamily="2" charset="0"/>
              </a:rPr>
              <a:t>8. </a:t>
            </a:r>
            <a:r>
              <a:rPr lang="en-US" sz="3600" i="0" dirty="0" err="1">
                <a:solidFill>
                  <a:srgbClr val="1E293B"/>
                </a:solidFill>
                <a:effectLst/>
                <a:latin typeface="Poppins" panose="00000500000000000000" pitchFamily="2" charset="0"/>
                <a:cs typeface="Poppins" panose="00000500000000000000" pitchFamily="2" charset="0"/>
              </a:rPr>
              <a:t>Tanjung</a:t>
            </a:r>
            <a:r>
              <a:rPr lang="en-US" sz="3600" i="0" dirty="0">
                <a:solidFill>
                  <a:srgbClr val="1E293B"/>
                </a:solidFill>
                <a:effectLst/>
                <a:latin typeface="Poppins" panose="00000500000000000000" pitchFamily="2" charset="0"/>
                <a:cs typeface="Poppins" panose="00000500000000000000" pitchFamily="2" charset="0"/>
              </a:rPr>
              <a:t> </a:t>
            </a:r>
            <a:r>
              <a:rPr lang="en-US" sz="3600" i="0" dirty="0" err="1">
                <a:solidFill>
                  <a:srgbClr val="1E293B"/>
                </a:solidFill>
                <a:effectLst/>
                <a:latin typeface="Poppins" panose="00000500000000000000" pitchFamily="2" charset="0"/>
                <a:cs typeface="Poppins" panose="00000500000000000000" pitchFamily="2" charset="0"/>
              </a:rPr>
              <a:t>Lesung</a:t>
            </a:r>
            <a:r>
              <a:rPr lang="en-US" sz="3600" i="0" dirty="0">
                <a:solidFill>
                  <a:srgbClr val="1E293B"/>
                </a:solidFill>
                <a:effectLst/>
                <a:latin typeface="Poppins" panose="00000500000000000000" pitchFamily="2" charset="0"/>
                <a:cs typeface="Poppins" panose="00000500000000000000" pitchFamily="2" charset="0"/>
              </a:rPr>
              <a:t>, Banten .  </a:t>
            </a:r>
          </a:p>
          <a:p>
            <a:r>
              <a:rPr lang="en-US" sz="3600" i="0" dirty="0">
                <a:solidFill>
                  <a:srgbClr val="1E293B"/>
                </a:solidFill>
                <a:effectLst/>
                <a:latin typeface="Poppins" panose="00000500000000000000" pitchFamily="2" charset="0"/>
                <a:cs typeface="Poppins" panose="00000500000000000000" pitchFamily="2" charset="0"/>
              </a:rPr>
              <a:t>9. Bromo, East </a:t>
            </a:r>
            <a:r>
              <a:rPr lang="en-US" sz="3600" i="0" dirty="0" err="1">
                <a:solidFill>
                  <a:srgbClr val="1E293B"/>
                </a:solidFill>
                <a:effectLst/>
                <a:latin typeface="Poppins" panose="00000500000000000000" pitchFamily="2" charset="0"/>
                <a:cs typeface="Poppins" panose="00000500000000000000" pitchFamily="2" charset="0"/>
              </a:rPr>
              <a:t>Jawa</a:t>
            </a:r>
            <a:r>
              <a:rPr lang="en-US" sz="3600" i="0" dirty="0">
                <a:solidFill>
                  <a:srgbClr val="1E293B"/>
                </a:solidFill>
                <a:effectLst/>
                <a:latin typeface="Poppins" panose="00000500000000000000" pitchFamily="2" charset="0"/>
                <a:cs typeface="Poppins" panose="00000500000000000000" pitchFamily="2" charset="0"/>
              </a:rPr>
              <a:t> . </a:t>
            </a:r>
          </a:p>
          <a:p>
            <a:r>
              <a:rPr lang="en-US" sz="3600" i="0" dirty="0">
                <a:solidFill>
                  <a:srgbClr val="1E293B"/>
                </a:solidFill>
                <a:effectLst/>
                <a:latin typeface="Poppins" panose="00000500000000000000" pitchFamily="2" charset="0"/>
                <a:cs typeface="Poppins" panose="00000500000000000000" pitchFamily="2" charset="0"/>
              </a:rPr>
              <a:t>10. Labuan Bajo, East Nusa Tenggara</a:t>
            </a:r>
          </a:p>
          <a:p>
            <a:r>
              <a:rPr lang="en-US" sz="2400" dirty="0">
                <a:solidFill>
                  <a:srgbClr val="1E293B"/>
                </a:solidFill>
                <a:latin typeface="Poppins" panose="00000500000000000000" pitchFamily="2" charset="0"/>
                <a:cs typeface="Poppins" panose="00000500000000000000" pitchFamily="2" charset="0"/>
              </a:rPr>
              <a:t>8 out of 10 are Maritim Tourism</a:t>
            </a:r>
            <a:r>
              <a:rPr lang="en-US" sz="3600" i="0" dirty="0">
                <a:solidFill>
                  <a:srgbClr val="1E293B"/>
                </a:solidFill>
                <a:effectLst/>
                <a:latin typeface="Poppins" panose="00000500000000000000" pitchFamily="2" charset="0"/>
                <a:cs typeface="Poppins" panose="00000500000000000000" pitchFamily="2" charset="0"/>
              </a:rPr>
              <a:t> </a:t>
            </a:r>
            <a:endParaRPr lang="en-US" sz="3600" dirty="0">
              <a:latin typeface="Poppins" panose="00000500000000000000" pitchFamily="2" charset="0"/>
              <a:cs typeface="Poppins" panose="00000500000000000000" pitchFamily="2" charset="0"/>
            </a:endParaRPr>
          </a:p>
        </p:txBody>
      </p:sp>
      <p:pic>
        <p:nvPicPr>
          <p:cNvPr id="39" name="Picture 38">
            <a:extLst>
              <a:ext uri="{FF2B5EF4-FFF2-40B4-BE49-F238E27FC236}">
                <a16:creationId xmlns:a16="http://schemas.microsoft.com/office/drawing/2014/main" id="{ECB96154-F105-1415-5C1A-4B94DB122C6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527514" y="1"/>
            <a:ext cx="8728323" cy="10207872"/>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AFE57E18-A17A-B498-C14C-D3D8150E2FF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619999" y="415336"/>
            <a:ext cx="1703535" cy="175818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9F8F9"/>
        </a:solidFill>
        <a:effectLst/>
      </p:bgPr>
    </p:bg>
    <p:spTree>
      <p:nvGrpSpPr>
        <p:cNvPr id="1" name=""/>
        <p:cNvGrpSpPr/>
        <p:nvPr/>
      </p:nvGrpSpPr>
      <p:grpSpPr>
        <a:xfrm>
          <a:off x="0" y="0"/>
          <a:ext cx="0" cy="0"/>
          <a:chOff x="0" y="0"/>
          <a:chExt cx="0" cy="0"/>
        </a:xfrm>
      </p:grpSpPr>
      <p:sp>
        <p:nvSpPr>
          <p:cNvPr id="2" name="Freeform 2"/>
          <p:cNvSpPr/>
          <p:nvPr/>
        </p:nvSpPr>
        <p:spPr>
          <a:xfrm>
            <a:off x="13182600" y="3848100"/>
            <a:ext cx="5596855" cy="6438900"/>
          </a:xfrm>
          <a:custGeom>
            <a:avLst/>
            <a:gdLst/>
            <a:ahLst/>
            <a:cxnLst/>
            <a:rect l="l" t="t" r="r" b="b"/>
            <a:pathLst>
              <a:path w="8801711" h="8229600">
                <a:moveTo>
                  <a:pt x="0" y="0"/>
                </a:moveTo>
                <a:lnTo>
                  <a:pt x="8801711" y="0"/>
                </a:lnTo>
                <a:lnTo>
                  <a:pt x="8801711" y="8229600"/>
                </a:lnTo>
                <a:lnTo>
                  <a:pt x="0" y="8229600"/>
                </a:lnTo>
                <a:lnTo>
                  <a:pt x="0" y="0"/>
                </a:lnTo>
                <a:close/>
              </a:path>
            </a:pathLst>
          </a:custGeom>
          <a:blipFill>
            <a:blip r:embed="rId2"/>
            <a:stretch>
              <a:fillRect/>
            </a:stretch>
          </a:blipFill>
        </p:spPr>
      </p:sp>
      <p:sp>
        <p:nvSpPr>
          <p:cNvPr id="4" name="TextBox 4"/>
          <p:cNvSpPr txBox="1"/>
          <p:nvPr/>
        </p:nvSpPr>
        <p:spPr>
          <a:xfrm>
            <a:off x="228600" y="266700"/>
            <a:ext cx="17754600" cy="1231106"/>
          </a:xfrm>
          <a:prstGeom prst="rect">
            <a:avLst/>
          </a:prstGeom>
        </p:spPr>
        <p:txBody>
          <a:bodyPr wrap="square" lIns="0" tIns="0" rIns="0" bIns="0" rtlCol="0" anchor="t">
            <a:spAutoFit/>
          </a:bodyPr>
          <a:lstStyle/>
          <a:p>
            <a:r>
              <a:rPr lang="fi-FI" sz="4800" spc="254" dirty="0">
                <a:solidFill>
                  <a:srgbClr val="CE4F32"/>
                </a:solidFill>
                <a:latin typeface="Stinger Wide Italics"/>
              </a:rPr>
              <a:t>Identifying Maritime and Coastal Tourism Opportunity</a:t>
            </a:r>
          </a:p>
          <a:p>
            <a:r>
              <a:rPr lang="en-US" sz="2800" i="0" dirty="0">
                <a:solidFill>
                  <a:srgbClr val="1E293B"/>
                </a:solidFill>
                <a:effectLst/>
                <a:latin typeface="Inter var"/>
              </a:rPr>
              <a:t>Indonesia has around 17.640 island , on an area of 1.904.659 Km2 , and </a:t>
            </a:r>
            <a:r>
              <a:rPr lang="en-US" sz="2800" i="0" dirty="0">
                <a:solidFill>
                  <a:srgbClr val="4D5156"/>
                </a:solidFill>
                <a:effectLst/>
                <a:latin typeface="Inter var"/>
              </a:rPr>
              <a:t>99.083 Kilometer of  coastal beach</a:t>
            </a:r>
            <a:r>
              <a:rPr lang="en-US" sz="3200" i="0" dirty="0">
                <a:solidFill>
                  <a:srgbClr val="4D5156"/>
                </a:solidFill>
                <a:effectLst/>
                <a:latin typeface="Inter var"/>
              </a:rPr>
              <a:t>. </a:t>
            </a:r>
            <a:endParaRPr lang="en-US" sz="4800" spc="254" dirty="0">
              <a:solidFill>
                <a:srgbClr val="CE4F32"/>
              </a:solidFill>
              <a:latin typeface="Stinger Wide Italics"/>
            </a:endParaRPr>
          </a:p>
        </p:txBody>
      </p:sp>
      <p:sp>
        <p:nvSpPr>
          <p:cNvPr id="6" name="TextBox 6"/>
          <p:cNvSpPr txBox="1"/>
          <p:nvPr/>
        </p:nvSpPr>
        <p:spPr>
          <a:xfrm>
            <a:off x="228600" y="1790700"/>
            <a:ext cx="13411200" cy="8186857"/>
          </a:xfrm>
          <a:prstGeom prst="rect">
            <a:avLst/>
          </a:prstGeom>
        </p:spPr>
        <p:txBody>
          <a:bodyPr wrap="square" lIns="0" tIns="0" rIns="0" bIns="0" rtlCol="0" anchor="t">
            <a:spAutoFit/>
          </a:bodyPr>
          <a:lstStyle/>
          <a:p>
            <a:r>
              <a:rPr lang="en-US" sz="2800" i="0" dirty="0">
                <a:solidFill>
                  <a:srgbClr val="1E293B"/>
                </a:solidFill>
                <a:effectLst/>
                <a:latin typeface="Inter var"/>
              </a:rPr>
              <a:t>The preference between developing a maritime island cluster or integrating a </a:t>
            </a:r>
            <a:r>
              <a:rPr lang="en-US" sz="2800" i="0" dirty="0" err="1">
                <a:solidFill>
                  <a:srgbClr val="1E293B"/>
                </a:solidFill>
                <a:effectLst/>
                <a:latin typeface="Inter var"/>
              </a:rPr>
              <a:t>Desa</a:t>
            </a:r>
            <a:r>
              <a:rPr lang="en-US" sz="2800" i="0" dirty="0">
                <a:solidFill>
                  <a:srgbClr val="1E293B"/>
                </a:solidFill>
                <a:effectLst/>
                <a:latin typeface="Inter var"/>
              </a:rPr>
              <a:t> </a:t>
            </a:r>
            <a:r>
              <a:rPr lang="en-US" sz="2800" i="0" dirty="0" err="1">
                <a:solidFill>
                  <a:srgbClr val="1E293B"/>
                </a:solidFill>
                <a:effectLst/>
                <a:latin typeface="Inter var"/>
              </a:rPr>
              <a:t>Wisata</a:t>
            </a:r>
            <a:r>
              <a:rPr lang="en-US" sz="2800" i="0" dirty="0">
                <a:solidFill>
                  <a:srgbClr val="1E293B"/>
                </a:solidFill>
                <a:effectLst/>
                <a:latin typeface="Inter var"/>
              </a:rPr>
              <a:t> would depend on various factors, including market dynamics, investment goals, target audience, and personal values and the following aspect: </a:t>
            </a:r>
          </a:p>
          <a:p>
            <a:pPr marL="514350" indent="-514350">
              <a:buAutoNum type="arabicPeriod"/>
            </a:pPr>
            <a:r>
              <a:rPr lang="en-US" sz="2800" i="0" dirty="0">
                <a:solidFill>
                  <a:srgbClr val="1E293B"/>
                </a:solidFill>
                <a:effectLst/>
                <a:latin typeface="Inter var"/>
              </a:rPr>
              <a:t>There is a strong market demand for luxury tourism experiences.</a:t>
            </a:r>
          </a:p>
          <a:p>
            <a:pPr marL="514350" indent="-514350">
              <a:buAutoNum type="arabicPeriod"/>
            </a:pPr>
            <a:r>
              <a:rPr lang="en-US" sz="2800" i="0" dirty="0">
                <a:solidFill>
                  <a:srgbClr val="1E293B"/>
                </a:solidFill>
                <a:effectLst/>
                <a:latin typeface="Inter var"/>
              </a:rPr>
              <a:t>The investor has experience and resources in the low to high-end hospitality industry.</a:t>
            </a:r>
          </a:p>
          <a:p>
            <a:pPr marL="514350" indent="-514350">
              <a:buAutoNum type="arabicPeriod"/>
            </a:pPr>
            <a:r>
              <a:rPr lang="en-US" sz="2800" i="0" dirty="0">
                <a:solidFill>
                  <a:srgbClr val="1E293B"/>
                </a:solidFill>
                <a:effectLst/>
                <a:latin typeface="Inter var"/>
              </a:rPr>
              <a:t>The location and infrastructure of the island are suitable for large-scale resort project.</a:t>
            </a:r>
          </a:p>
          <a:p>
            <a:pPr marL="514350" indent="-514350">
              <a:buAutoNum type="arabicPeriod"/>
            </a:pPr>
            <a:r>
              <a:rPr lang="en-US" sz="2800" i="0" dirty="0">
                <a:solidFill>
                  <a:srgbClr val="1E293B"/>
                </a:solidFill>
                <a:effectLst/>
                <a:latin typeface="Inter var"/>
              </a:rPr>
              <a:t>The investor is targeting high-spending tourists who seek exclusivity, luxury and long stayer.</a:t>
            </a:r>
          </a:p>
          <a:p>
            <a:r>
              <a:rPr lang="en-US" sz="2800" i="0" dirty="0">
                <a:solidFill>
                  <a:srgbClr val="1E293B"/>
                </a:solidFill>
                <a:effectLst/>
                <a:latin typeface="Inter var"/>
              </a:rPr>
              <a:t>On  the other hand, integrating it to a </a:t>
            </a:r>
            <a:r>
              <a:rPr lang="en-US" sz="2800" i="0" dirty="0" err="1">
                <a:solidFill>
                  <a:srgbClr val="1E293B"/>
                </a:solidFill>
                <a:effectLst/>
                <a:latin typeface="Inter var"/>
              </a:rPr>
              <a:t>Desa</a:t>
            </a:r>
            <a:r>
              <a:rPr lang="en-US" sz="2800" i="0" dirty="0">
                <a:solidFill>
                  <a:srgbClr val="1E293B"/>
                </a:solidFill>
                <a:effectLst/>
                <a:latin typeface="Inter var"/>
              </a:rPr>
              <a:t> </a:t>
            </a:r>
            <a:r>
              <a:rPr lang="en-US" sz="2800" i="0" dirty="0" err="1">
                <a:solidFill>
                  <a:srgbClr val="1E293B"/>
                </a:solidFill>
                <a:effectLst/>
                <a:latin typeface="Inter var"/>
              </a:rPr>
              <a:t>Wisata</a:t>
            </a:r>
            <a:r>
              <a:rPr lang="en-US" sz="2800" i="0" dirty="0">
                <a:solidFill>
                  <a:srgbClr val="1E293B"/>
                </a:solidFill>
                <a:effectLst/>
                <a:latin typeface="Inter var"/>
              </a:rPr>
              <a:t> may be preferred if:</a:t>
            </a:r>
          </a:p>
          <a:p>
            <a:pPr marL="514350" indent="-514350">
              <a:buAutoNum type="arabicPeriod"/>
            </a:pPr>
            <a:r>
              <a:rPr lang="en-US" sz="2800" i="0" dirty="0">
                <a:solidFill>
                  <a:srgbClr val="1E293B"/>
                </a:solidFill>
                <a:effectLst/>
                <a:latin typeface="Inter var"/>
              </a:rPr>
              <a:t>The investor values sustainability, community engagement, and cultural preservation.</a:t>
            </a:r>
          </a:p>
          <a:p>
            <a:pPr marL="514350" indent="-514350">
              <a:buAutoNum type="arabicPeriod"/>
            </a:pPr>
            <a:r>
              <a:rPr lang="en-US" sz="2800" i="0" dirty="0">
                <a:solidFill>
                  <a:srgbClr val="1E293B"/>
                </a:solidFill>
                <a:effectLst/>
                <a:latin typeface="Inter var"/>
              </a:rPr>
              <a:t>There is a market demand for authentic and immersive cultural experiences.</a:t>
            </a:r>
          </a:p>
          <a:p>
            <a:pPr marL="514350" indent="-514350">
              <a:buAutoNum type="arabicPeriod"/>
            </a:pPr>
            <a:r>
              <a:rPr lang="en-US" sz="2800" i="0" dirty="0">
                <a:solidFill>
                  <a:srgbClr val="1E293B"/>
                </a:solidFill>
                <a:effectLst/>
                <a:latin typeface="Inter var"/>
              </a:rPr>
              <a:t>The investor wants to support and empower local communities.</a:t>
            </a:r>
          </a:p>
          <a:p>
            <a:pPr marL="514350" indent="-514350">
              <a:buAutoNum type="arabicPeriod"/>
            </a:pPr>
            <a:r>
              <a:rPr lang="en-US" sz="2800" i="0" dirty="0">
                <a:solidFill>
                  <a:srgbClr val="1E293B"/>
                </a:solidFill>
                <a:effectLst/>
                <a:latin typeface="Inter var"/>
              </a:rPr>
              <a:t>The location and cultural heritage lend themselves well to the </a:t>
            </a:r>
            <a:r>
              <a:rPr lang="en-US" sz="2800" i="0" dirty="0" err="1">
                <a:solidFill>
                  <a:srgbClr val="1E293B"/>
                </a:solidFill>
                <a:effectLst/>
                <a:latin typeface="Inter var"/>
              </a:rPr>
              <a:t>Desa</a:t>
            </a:r>
            <a:r>
              <a:rPr lang="en-US" sz="2800" i="0" dirty="0">
                <a:solidFill>
                  <a:srgbClr val="1E293B"/>
                </a:solidFill>
                <a:effectLst/>
                <a:latin typeface="Inter var"/>
              </a:rPr>
              <a:t> </a:t>
            </a:r>
            <a:r>
              <a:rPr lang="en-US" sz="2800" i="0" dirty="0" err="1">
                <a:solidFill>
                  <a:srgbClr val="1E293B"/>
                </a:solidFill>
                <a:effectLst/>
                <a:latin typeface="Inter var"/>
              </a:rPr>
              <a:t>Wisata</a:t>
            </a:r>
            <a:r>
              <a:rPr lang="en-US" sz="2800" i="0" dirty="0">
                <a:solidFill>
                  <a:srgbClr val="1E293B"/>
                </a:solidFill>
                <a:effectLst/>
                <a:latin typeface="Inter var"/>
              </a:rPr>
              <a:t> concept.</a:t>
            </a:r>
          </a:p>
          <a:p>
            <a:endParaRPr lang="en-US" sz="2800" i="0" dirty="0">
              <a:solidFill>
                <a:srgbClr val="1E293B"/>
              </a:solidFill>
              <a:effectLst/>
              <a:latin typeface="Inter var"/>
            </a:endParaRPr>
          </a:p>
          <a:p>
            <a:r>
              <a:rPr lang="en-US" sz="2800" i="0" dirty="0">
                <a:solidFill>
                  <a:srgbClr val="1E293B"/>
                </a:solidFill>
                <a:effectLst/>
                <a:latin typeface="Inter var"/>
              </a:rPr>
              <a:t>Ultimately, it depend on the investor's objectives, market research, and understanding the target audience. It's also worth considering that elements of both concepts can be combined to create a unique and differentiated tourism offering that caters to various market segments. A thorough market analysis, feasibility studies, and financial assessments to determine the potential return on investment and alignment with the investor's goals. </a:t>
            </a:r>
            <a:endParaRPr lang="en-US" sz="2800" b="1" dirty="0">
              <a:solidFill>
                <a:srgbClr val="1E293B"/>
              </a:solidFill>
              <a:latin typeface="Inter var"/>
            </a:endParaRPr>
          </a:p>
        </p:txBody>
      </p:sp>
      <p:sp>
        <p:nvSpPr>
          <p:cNvPr id="7" name="Freeform 7"/>
          <p:cNvSpPr/>
          <p:nvPr/>
        </p:nvSpPr>
        <p:spPr>
          <a:xfrm>
            <a:off x="15236727" y="2088008"/>
            <a:ext cx="879000" cy="901697"/>
          </a:xfrm>
          <a:custGeom>
            <a:avLst/>
            <a:gdLst/>
            <a:ahLst/>
            <a:cxnLst/>
            <a:rect l="l" t="t" r="r" b="b"/>
            <a:pathLst>
              <a:path w="879000" h="901697">
                <a:moveTo>
                  <a:pt x="0" y="0"/>
                </a:moveTo>
                <a:lnTo>
                  <a:pt x="879000" y="0"/>
                </a:lnTo>
                <a:lnTo>
                  <a:pt x="879000" y="901697"/>
                </a:lnTo>
                <a:lnTo>
                  <a:pt x="0" y="901697"/>
                </a:lnTo>
                <a:lnTo>
                  <a:pt x="0" y="0"/>
                </a:lnTo>
                <a:close/>
              </a:path>
            </a:pathLst>
          </a:custGeom>
          <a:blipFill>
            <a:blip r:embed="rId3">
              <a:extLst>
                <a:ext uri="{96DAC541-7B7A-43D3-8B79-37D633B846F1}">
                  <asvg:svgBlip xmlns:asvg="http://schemas.microsoft.com/office/drawing/2016/SVG/main" r:embed="rId4"/>
                </a:ext>
              </a:extLst>
            </a:blip>
            <a:stretch>
              <a:fillRect l="-9253" t="-77164" r="-33985" b="-1566"/>
            </a:stretch>
          </a:blipFill>
        </p:spPr>
      </p:sp>
      <p:sp>
        <p:nvSpPr>
          <p:cNvPr id="8" name="Freeform 8"/>
          <p:cNvSpPr/>
          <p:nvPr/>
        </p:nvSpPr>
        <p:spPr>
          <a:xfrm>
            <a:off x="14325600" y="2974090"/>
            <a:ext cx="599210" cy="614683"/>
          </a:xfrm>
          <a:custGeom>
            <a:avLst/>
            <a:gdLst/>
            <a:ahLst/>
            <a:cxnLst/>
            <a:rect l="l" t="t" r="r" b="b"/>
            <a:pathLst>
              <a:path w="599210" h="614683">
                <a:moveTo>
                  <a:pt x="0" y="0"/>
                </a:moveTo>
                <a:lnTo>
                  <a:pt x="599210" y="0"/>
                </a:lnTo>
                <a:lnTo>
                  <a:pt x="599210" y="614683"/>
                </a:lnTo>
                <a:lnTo>
                  <a:pt x="0" y="614683"/>
                </a:lnTo>
                <a:lnTo>
                  <a:pt x="0" y="0"/>
                </a:lnTo>
                <a:close/>
              </a:path>
            </a:pathLst>
          </a:custGeom>
          <a:blipFill>
            <a:blip r:embed="rId3">
              <a:extLst>
                <a:ext uri="{96DAC541-7B7A-43D3-8B79-37D633B846F1}">
                  <asvg:svgBlip xmlns:asvg="http://schemas.microsoft.com/office/drawing/2016/SVG/main" r:embed="rId4"/>
                </a:ext>
              </a:extLst>
            </a:blip>
            <a:stretch>
              <a:fillRect l="-9253" t="-77164" r="-33985" b="-1566"/>
            </a:stretch>
          </a:blipFill>
        </p:spPr>
        <p:txBody>
          <a:bodyPr/>
          <a:lstStyle/>
          <a:p>
            <a:endParaRPr lang="en-US" dirty="0"/>
          </a:p>
        </p:txBody>
      </p:sp>
      <p:pic>
        <p:nvPicPr>
          <p:cNvPr id="3" name="Picture 2">
            <a:extLst>
              <a:ext uri="{FF2B5EF4-FFF2-40B4-BE49-F238E27FC236}">
                <a16:creationId xmlns:a16="http://schemas.microsoft.com/office/drawing/2014/main" id="{68F591C3-8688-6495-C0AA-6C84103E55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932754" y="114300"/>
            <a:ext cx="2362602" cy="24384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11799481" y="114300"/>
            <a:ext cx="5105399" cy="7032615"/>
          </a:xfrm>
          <a:custGeom>
            <a:avLst/>
            <a:gdLst/>
            <a:ahLst/>
            <a:cxnLst/>
            <a:rect l="l" t="t" r="r" b="b"/>
            <a:pathLst>
              <a:path w="3364891" h="6465763">
                <a:moveTo>
                  <a:pt x="3364891" y="0"/>
                </a:moveTo>
                <a:lnTo>
                  <a:pt x="0" y="0"/>
                </a:lnTo>
                <a:lnTo>
                  <a:pt x="0" y="6465764"/>
                </a:lnTo>
                <a:lnTo>
                  <a:pt x="3364891" y="6465764"/>
                </a:lnTo>
                <a:lnTo>
                  <a:pt x="3364891"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12030230" y="1943099"/>
            <a:ext cx="6114738" cy="8229601"/>
          </a:xfrm>
          <a:custGeom>
            <a:avLst/>
            <a:gdLst/>
            <a:ahLst/>
            <a:cxnLst/>
            <a:rect l="l" t="t" r="r" b="b"/>
            <a:pathLst>
              <a:path w="8260577" h="8229600">
                <a:moveTo>
                  <a:pt x="0" y="0"/>
                </a:moveTo>
                <a:lnTo>
                  <a:pt x="8260577" y="0"/>
                </a:lnTo>
                <a:lnTo>
                  <a:pt x="8260577" y="8229600"/>
                </a:lnTo>
                <a:lnTo>
                  <a:pt x="0" y="8229600"/>
                </a:lnTo>
                <a:lnTo>
                  <a:pt x="0" y="0"/>
                </a:lnTo>
                <a:close/>
              </a:path>
            </a:pathLst>
          </a:custGeom>
          <a:blipFill>
            <a:blip r:embed="rId5"/>
            <a:stretch>
              <a:fillRect/>
            </a:stretch>
          </a:blipFill>
        </p:spPr>
      </p:sp>
      <p:sp>
        <p:nvSpPr>
          <p:cNvPr id="4" name="Freeform 4"/>
          <p:cNvSpPr/>
          <p:nvPr/>
        </p:nvSpPr>
        <p:spPr>
          <a:xfrm rot="-5400000">
            <a:off x="1204300" y="1265260"/>
            <a:ext cx="7772400" cy="9585280"/>
          </a:xfrm>
          <a:custGeom>
            <a:avLst/>
            <a:gdLst/>
            <a:ahLst/>
            <a:cxnLst/>
            <a:rect l="l" t="t" r="r" b="b"/>
            <a:pathLst>
              <a:path w="5032503" h="8301035">
                <a:moveTo>
                  <a:pt x="0" y="0"/>
                </a:moveTo>
                <a:lnTo>
                  <a:pt x="5032503" y="0"/>
                </a:lnTo>
                <a:lnTo>
                  <a:pt x="5032503" y="8301035"/>
                </a:lnTo>
                <a:lnTo>
                  <a:pt x="0" y="83010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flipH="1">
            <a:off x="13672721" y="8412906"/>
            <a:ext cx="3060589" cy="2002648"/>
          </a:xfrm>
          <a:custGeom>
            <a:avLst/>
            <a:gdLst/>
            <a:ahLst/>
            <a:cxnLst/>
            <a:rect l="l" t="t" r="r" b="b"/>
            <a:pathLst>
              <a:path w="2994425" h="2822246">
                <a:moveTo>
                  <a:pt x="2994425" y="0"/>
                </a:moveTo>
                <a:lnTo>
                  <a:pt x="0" y="0"/>
                </a:lnTo>
                <a:lnTo>
                  <a:pt x="0" y="2822246"/>
                </a:lnTo>
                <a:lnTo>
                  <a:pt x="2994425" y="2822246"/>
                </a:lnTo>
                <a:lnTo>
                  <a:pt x="2994425"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TextBox 6"/>
          <p:cNvSpPr txBox="1"/>
          <p:nvPr/>
        </p:nvSpPr>
        <p:spPr>
          <a:xfrm>
            <a:off x="68995" y="0"/>
            <a:ext cx="12656404" cy="677108"/>
          </a:xfrm>
          <a:prstGeom prst="rect">
            <a:avLst/>
          </a:prstGeom>
        </p:spPr>
        <p:txBody>
          <a:bodyPr wrap="square" lIns="0" tIns="0" rIns="0" bIns="0" rtlCol="0" anchor="t">
            <a:spAutoFit/>
          </a:bodyPr>
          <a:lstStyle/>
          <a:p>
            <a:pPr algn="ctr"/>
            <a:r>
              <a:rPr lang="en-US" sz="4400" spc="299" dirty="0">
                <a:solidFill>
                  <a:srgbClr val="CE4F32"/>
                </a:solidFill>
                <a:latin typeface="Stinger Wide Italics"/>
              </a:rPr>
              <a:t>Benefit of  Maritime and Coastal Tourism</a:t>
            </a:r>
          </a:p>
        </p:txBody>
      </p:sp>
      <p:sp>
        <p:nvSpPr>
          <p:cNvPr id="8" name="TextBox 8"/>
          <p:cNvSpPr txBox="1"/>
          <p:nvPr/>
        </p:nvSpPr>
        <p:spPr>
          <a:xfrm>
            <a:off x="297859" y="677108"/>
            <a:ext cx="12427539" cy="9670019"/>
          </a:xfrm>
          <a:prstGeom prst="rect">
            <a:avLst/>
          </a:prstGeom>
        </p:spPr>
        <p:txBody>
          <a:bodyPr wrap="square" lIns="0" tIns="0" rIns="0" bIns="0" rtlCol="0" anchor="t">
            <a:spAutoFit/>
          </a:bodyPr>
          <a:lstStyle/>
          <a:p>
            <a:pPr marL="457200" indent="-457200">
              <a:buAutoNum type="arabicPeriod"/>
            </a:pPr>
            <a:r>
              <a:rPr lang="en-US" sz="2800" b="0" i="0" dirty="0">
                <a:solidFill>
                  <a:srgbClr val="202124"/>
                </a:solidFill>
                <a:effectLst/>
                <a:latin typeface="Inter var"/>
              </a:rPr>
              <a:t>Maritime tourism is the sector of the tourism industry that is based on tourists and visitors taking part in active, passive leisure, holidays pursuits and journeys on ocean, seas, coastal waters, their shorelines, river, lake and their immediate hinterlands. </a:t>
            </a:r>
          </a:p>
          <a:p>
            <a:pPr marL="457200" indent="-457200">
              <a:buAutoNum type="arabicPeriod"/>
            </a:pPr>
            <a:r>
              <a:rPr lang="en-US" sz="2800" b="0" i="0" spc="79" dirty="0">
                <a:solidFill>
                  <a:srgbClr val="202124"/>
                </a:solidFill>
                <a:effectLst/>
                <a:latin typeface="Inter var"/>
              </a:rPr>
              <a:t>Maritime or Nautical or Water Tourism involve Water sports, Diving, Yacht Snorkeling, Fishing, Sailing, Boating, Cruise Ship, Regatta, Ecotourism</a:t>
            </a:r>
            <a:endParaRPr lang="en-US" sz="2800" b="0" i="0" spc="79" dirty="0">
              <a:solidFill>
                <a:schemeClr val="tx2"/>
              </a:solidFill>
              <a:effectLst/>
              <a:latin typeface="Inter var"/>
            </a:endParaRPr>
          </a:p>
          <a:p>
            <a:pPr marL="457200" indent="-457200">
              <a:buAutoNum type="arabicPeriod"/>
            </a:pPr>
            <a:r>
              <a:rPr lang="en-US" sz="2800" dirty="0">
                <a:solidFill>
                  <a:srgbClr val="505050"/>
                </a:solidFill>
                <a:latin typeface="Inter var"/>
              </a:rPr>
              <a:t>It generate higher revenue and impact to the surrounding per client, compare to land tourism. Should be implemented ASAP</a:t>
            </a:r>
          </a:p>
          <a:p>
            <a:pPr marL="457200" indent="-457200">
              <a:buAutoNum type="arabicPeriod"/>
            </a:pPr>
            <a:r>
              <a:rPr lang="en-US" sz="2800" dirty="0">
                <a:solidFill>
                  <a:srgbClr val="505050"/>
                </a:solidFill>
                <a:latin typeface="Inter var"/>
              </a:rPr>
              <a:t>The impact of </a:t>
            </a:r>
            <a:r>
              <a:rPr lang="en-US" sz="2800" b="0" i="0" dirty="0">
                <a:solidFill>
                  <a:srgbClr val="505050"/>
                </a:solidFill>
                <a:effectLst/>
                <a:latin typeface="Inter var"/>
              </a:rPr>
              <a:t> every Nautical tourist - 2 to 6 direct jobs and 9 to 15 indirect ones</a:t>
            </a:r>
          </a:p>
          <a:p>
            <a:pPr marL="457200" indent="-457200">
              <a:buAutoNum type="arabicPeriod"/>
            </a:pPr>
            <a:r>
              <a:rPr lang="en-US" sz="2800" spc="79" dirty="0">
                <a:solidFill>
                  <a:schemeClr val="tx2">
                    <a:lumMod val="50000"/>
                  </a:schemeClr>
                </a:solidFill>
                <a:latin typeface="Inter var"/>
              </a:rPr>
              <a:t>It can improve environment sustainability and marine / wildlife protection</a:t>
            </a:r>
          </a:p>
          <a:p>
            <a:pPr marL="457200" indent="-457200">
              <a:buAutoNum type="arabicPeriod"/>
            </a:pPr>
            <a:r>
              <a:rPr lang="en-US" sz="2800" b="0" i="0" dirty="0">
                <a:solidFill>
                  <a:srgbClr val="202124"/>
                </a:solidFill>
                <a:effectLst/>
                <a:latin typeface="Inter var"/>
              </a:rPr>
              <a:t>Marine tourism </a:t>
            </a:r>
            <a:r>
              <a:rPr lang="en-US" sz="2800" b="0" i="0" dirty="0">
                <a:solidFill>
                  <a:srgbClr val="040C28"/>
                </a:solidFill>
                <a:effectLst/>
                <a:latin typeface="Inter var"/>
              </a:rPr>
              <a:t>helps local communities to improve their livelihoods</a:t>
            </a:r>
            <a:r>
              <a:rPr lang="en-US" sz="2800" b="0" i="0" dirty="0">
                <a:solidFill>
                  <a:srgbClr val="202124"/>
                </a:solidFill>
                <a:effectLst/>
                <a:latin typeface="Inter var"/>
              </a:rPr>
              <a:t>. It create employment opportunities, better local communities, local supply chains, and promote cultural heritages.</a:t>
            </a:r>
          </a:p>
          <a:p>
            <a:pPr marL="457200" indent="-457200">
              <a:buAutoNum type="arabicPeriod"/>
            </a:pPr>
            <a:r>
              <a:rPr lang="en-US" sz="2800" spc="79" dirty="0">
                <a:solidFill>
                  <a:srgbClr val="202124"/>
                </a:solidFill>
                <a:latin typeface="Inter var"/>
              </a:rPr>
              <a:t>It will induce new hotel, restaurant, housing, community development in the long run. Pre Fabricated Hotels and Marinas will be valuable</a:t>
            </a:r>
          </a:p>
          <a:p>
            <a:pPr marL="457200" indent="-457200">
              <a:buAutoNum type="arabicPeriod"/>
            </a:pPr>
            <a:r>
              <a:rPr lang="en-US" sz="2800" spc="79" dirty="0">
                <a:solidFill>
                  <a:srgbClr val="202124"/>
                </a:solidFill>
                <a:latin typeface="Inter var"/>
              </a:rPr>
              <a:t>Indonesia has the highest Marine diversity in the world, type of corals, fish, plankton etc. of benefit and interest for nautical travelers. </a:t>
            </a:r>
          </a:p>
          <a:p>
            <a:pPr marL="457200" indent="-457200">
              <a:buAutoNum type="arabicPeriod"/>
            </a:pPr>
            <a:r>
              <a:rPr lang="en-US" sz="2800" spc="79" dirty="0">
                <a:solidFill>
                  <a:srgbClr val="202124"/>
                </a:solidFill>
                <a:latin typeface="Inter var"/>
              </a:rPr>
              <a:t>When done the right way, it can generate more revenue and employment  compared to the fishery, oil, shipping industry</a:t>
            </a:r>
          </a:p>
          <a:p>
            <a:pPr marL="457200" indent="-457200">
              <a:buAutoNum type="arabicPeriod"/>
            </a:pPr>
            <a:r>
              <a:rPr lang="en-US" sz="2800" dirty="0">
                <a:solidFill>
                  <a:srgbClr val="202122"/>
                </a:solidFill>
                <a:latin typeface="Inter var"/>
              </a:rPr>
              <a:t>N</a:t>
            </a:r>
            <a:r>
              <a:rPr lang="en-US" sz="2800" b="0" i="0" dirty="0">
                <a:solidFill>
                  <a:srgbClr val="202122"/>
                </a:solidFill>
                <a:effectLst/>
                <a:latin typeface="Inter var"/>
              </a:rPr>
              <a:t>autical tourists bring demand for variety of goods and services, as they live on their ships / boat. </a:t>
            </a:r>
            <a:r>
              <a:rPr lang="en-US" sz="2800" dirty="0">
                <a:solidFill>
                  <a:srgbClr val="202122"/>
                </a:solidFill>
                <a:latin typeface="Inter var"/>
              </a:rPr>
              <a:t>Marinas are d</a:t>
            </a:r>
            <a:r>
              <a:rPr lang="en-US" sz="2800" b="0" i="0" dirty="0">
                <a:solidFill>
                  <a:srgbClr val="202122"/>
                </a:solidFill>
                <a:effectLst/>
                <a:latin typeface="Inter var"/>
              </a:rPr>
              <a:t>eveloped especially for nautical tourists to replenish their provisions. Develop as many Marinas as possible.</a:t>
            </a:r>
            <a:endParaRPr lang="en-US" sz="2400" spc="79" dirty="0">
              <a:solidFill>
                <a:srgbClr val="203F5A"/>
              </a:solidFill>
              <a:latin typeface="Poppins"/>
            </a:endParaRPr>
          </a:p>
        </p:txBody>
      </p:sp>
      <p:sp>
        <p:nvSpPr>
          <p:cNvPr id="9" name="Freeform 9"/>
          <p:cNvSpPr/>
          <p:nvPr/>
        </p:nvSpPr>
        <p:spPr>
          <a:xfrm>
            <a:off x="17194439" y="1757097"/>
            <a:ext cx="852995" cy="875021"/>
          </a:xfrm>
          <a:custGeom>
            <a:avLst/>
            <a:gdLst/>
            <a:ahLst/>
            <a:cxnLst/>
            <a:rect l="l" t="t" r="r" b="b"/>
            <a:pathLst>
              <a:path w="852995" h="875021">
                <a:moveTo>
                  <a:pt x="0" y="0"/>
                </a:moveTo>
                <a:lnTo>
                  <a:pt x="852995" y="0"/>
                </a:lnTo>
                <a:lnTo>
                  <a:pt x="852995" y="875021"/>
                </a:lnTo>
                <a:lnTo>
                  <a:pt x="0" y="875021"/>
                </a:lnTo>
                <a:lnTo>
                  <a:pt x="0" y="0"/>
                </a:lnTo>
                <a:close/>
              </a:path>
            </a:pathLst>
          </a:custGeom>
          <a:blipFill>
            <a:blip r:embed="rId6">
              <a:extLst>
                <a:ext uri="{96DAC541-7B7A-43D3-8B79-37D633B846F1}">
                  <asvg:svgBlip xmlns:asvg="http://schemas.microsoft.com/office/drawing/2016/SVG/main" r:embed="rId7"/>
                </a:ext>
              </a:extLst>
            </a:blip>
            <a:stretch>
              <a:fillRect l="-9253" t="-77164" r="-33985" b="-1566"/>
            </a:stretch>
          </a:blipFill>
        </p:spPr>
      </p:sp>
      <p:sp>
        <p:nvSpPr>
          <p:cNvPr id="10" name="Freeform 10"/>
          <p:cNvSpPr/>
          <p:nvPr/>
        </p:nvSpPr>
        <p:spPr>
          <a:xfrm>
            <a:off x="16705828" y="1548500"/>
            <a:ext cx="496089" cy="508899"/>
          </a:xfrm>
          <a:custGeom>
            <a:avLst/>
            <a:gdLst/>
            <a:ahLst/>
            <a:cxnLst/>
            <a:rect l="l" t="t" r="r" b="b"/>
            <a:pathLst>
              <a:path w="496089" h="508899">
                <a:moveTo>
                  <a:pt x="0" y="0"/>
                </a:moveTo>
                <a:lnTo>
                  <a:pt x="496089" y="0"/>
                </a:lnTo>
                <a:lnTo>
                  <a:pt x="496089" y="508899"/>
                </a:lnTo>
                <a:lnTo>
                  <a:pt x="0" y="508899"/>
                </a:lnTo>
                <a:lnTo>
                  <a:pt x="0" y="0"/>
                </a:lnTo>
                <a:close/>
              </a:path>
            </a:pathLst>
          </a:custGeom>
          <a:blipFill>
            <a:blip r:embed="rId6">
              <a:extLst>
                <a:ext uri="{96DAC541-7B7A-43D3-8B79-37D633B846F1}">
                  <asvg:svgBlip xmlns:asvg="http://schemas.microsoft.com/office/drawing/2016/SVG/main" r:embed="rId7"/>
                </a:ext>
              </a:extLst>
            </a:blip>
            <a:stretch>
              <a:fillRect l="-9253" t="-77164" r="-33985" b="-1566"/>
            </a:stretch>
          </a:blipFill>
        </p:spPr>
      </p:sp>
      <p:pic>
        <p:nvPicPr>
          <p:cNvPr id="7" name="Picture 6">
            <a:extLst>
              <a:ext uri="{FF2B5EF4-FFF2-40B4-BE49-F238E27FC236}">
                <a16:creationId xmlns:a16="http://schemas.microsoft.com/office/drawing/2014/main" id="{B16D0029-94AE-AAB2-67FD-2BBA4DDD751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705828" y="23371"/>
            <a:ext cx="1589527" cy="1602243"/>
          </a:xfrm>
          <a:prstGeom prst="rect">
            <a:avLst/>
          </a:prstGeom>
        </p:spPr>
      </p:pic>
    </p:spTree>
    <p:extLst>
      <p:ext uri="{BB962C8B-B14F-4D97-AF65-F5344CB8AC3E}">
        <p14:creationId xmlns:p14="http://schemas.microsoft.com/office/powerpoint/2010/main" val="1086986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9F8F9"/>
        </a:solidFill>
        <a:effectLst/>
      </p:bgPr>
    </p:bg>
    <p:spTree>
      <p:nvGrpSpPr>
        <p:cNvPr id="1" name=""/>
        <p:cNvGrpSpPr/>
        <p:nvPr/>
      </p:nvGrpSpPr>
      <p:grpSpPr>
        <a:xfrm>
          <a:off x="0" y="0"/>
          <a:ext cx="0" cy="0"/>
          <a:chOff x="0" y="0"/>
          <a:chExt cx="0" cy="0"/>
        </a:xfrm>
      </p:grpSpPr>
      <p:sp>
        <p:nvSpPr>
          <p:cNvPr id="2" name="Freeform 2"/>
          <p:cNvSpPr/>
          <p:nvPr/>
        </p:nvSpPr>
        <p:spPr>
          <a:xfrm>
            <a:off x="10973204" y="1983466"/>
            <a:ext cx="6858233" cy="6858233"/>
          </a:xfrm>
          <a:custGeom>
            <a:avLst/>
            <a:gdLst/>
            <a:ahLst/>
            <a:cxnLst/>
            <a:rect l="l" t="t" r="r" b="b"/>
            <a:pathLst>
              <a:path w="6858233" h="6858233">
                <a:moveTo>
                  <a:pt x="0" y="0"/>
                </a:moveTo>
                <a:lnTo>
                  <a:pt x="6858233" y="0"/>
                </a:lnTo>
                <a:lnTo>
                  <a:pt x="6858233" y="6858233"/>
                </a:lnTo>
                <a:lnTo>
                  <a:pt x="0" y="68582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12344400" y="748544"/>
            <a:ext cx="4138078" cy="8321289"/>
          </a:xfrm>
          <a:custGeom>
            <a:avLst/>
            <a:gdLst/>
            <a:ahLst/>
            <a:cxnLst/>
            <a:rect l="l" t="t" r="r" b="b"/>
            <a:pathLst>
              <a:path w="5315224" h="8321289">
                <a:moveTo>
                  <a:pt x="0" y="0"/>
                </a:moveTo>
                <a:lnTo>
                  <a:pt x="5315224" y="0"/>
                </a:lnTo>
                <a:lnTo>
                  <a:pt x="5315224" y="8321289"/>
                </a:lnTo>
                <a:lnTo>
                  <a:pt x="0" y="832128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13868399" y="1683685"/>
            <a:ext cx="4383883" cy="8321289"/>
          </a:xfrm>
          <a:custGeom>
            <a:avLst/>
            <a:gdLst/>
            <a:ahLst/>
            <a:cxnLst/>
            <a:rect l="l" t="t" r="r" b="b"/>
            <a:pathLst>
              <a:path w="5152265" h="8321289">
                <a:moveTo>
                  <a:pt x="0" y="0"/>
                </a:moveTo>
                <a:lnTo>
                  <a:pt x="5152265" y="0"/>
                </a:lnTo>
                <a:lnTo>
                  <a:pt x="5152265" y="8321290"/>
                </a:lnTo>
                <a:lnTo>
                  <a:pt x="0" y="832129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TextBox 5"/>
          <p:cNvSpPr txBox="1"/>
          <p:nvPr/>
        </p:nvSpPr>
        <p:spPr>
          <a:xfrm>
            <a:off x="228600" y="114300"/>
            <a:ext cx="14782800" cy="677108"/>
          </a:xfrm>
          <a:prstGeom prst="rect">
            <a:avLst/>
          </a:prstGeom>
        </p:spPr>
        <p:txBody>
          <a:bodyPr wrap="square" lIns="0" tIns="0" rIns="0" bIns="0" rtlCol="0" anchor="t">
            <a:spAutoFit/>
          </a:bodyPr>
          <a:lstStyle/>
          <a:p>
            <a:r>
              <a:rPr lang="en-US" sz="4400" spc="224" dirty="0">
                <a:solidFill>
                  <a:srgbClr val="CE4F32"/>
                </a:solidFill>
                <a:latin typeface="Stinger Wide Italics"/>
              </a:rPr>
              <a:t>Footpath in creating Maritime and Coastal Tourism</a:t>
            </a:r>
          </a:p>
        </p:txBody>
      </p:sp>
      <p:sp>
        <p:nvSpPr>
          <p:cNvPr id="9" name="TextBox 9"/>
          <p:cNvSpPr txBox="1"/>
          <p:nvPr/>
        </p:nvSpPr>
        <p:spPr>
          <a:xfrm>
            <a:off x="228600" y="748544"/>
            <a:ext cx="12954000" cy="9479518"/>
          </a:xfrm>
          <a:prstGeom prst="rect">
            <a:avLst/>
          </a:prstGeom>
        </p:spPr>
        <p:txBody>
          <a:bodyPr wrap="square" lIns="0" tIns="0" rIns="0" bIns="0" rtlCol="0" anchor="t">
            <a:spAutoFit/>
          </a:bodyPr>
          <a:lstStyle/>
          <a:p>
            <a:r>
              <a:rPr lang="en-US" sz="2800" spc="79" dirty="0">
                <a:solidFill>
                  <a:srgbClr val="203F5A"/>
                </a:solidFill>
                <a:latin typeface="Poppins"/>
              </a:rPr>
              <a:t>Here are some key aspects to consider:</a:t>
            </a:r>
          </a:p>
          <a:p>
            <a:pPr marL="514350" indent="-514350">
              <a:buAutoNum type="arabicPeriod"/>
            </a:pPr>
            <a:r>
              <a:rPr lang="en-US" sz="2800" spc="79" dirty="0">
                <a:solidFill>
                  <a:srgbClr val="203F5A"/>
                </a:solidFill>
                <a:latin typeface="Poppins"/>
              </a:rPr>
              <a:t>Location and Geography: white beaches, clear waters, reef.</a:t>
            </a:r>
          </a:p>
          <a:p>
            <a:pPr marL="514350" indent="-514350">
              <a:buAutoNum type="arabicPeriod"/>
            </a:pPr>
            <a:r>
              <a:rPr lang="en-US" sz="2800" spc="79" dirty="0">
                <a:solidFill>
                  <a:srgbClr val="203F5A"/>
                </a:solidFill>
                <a:latin typeface="Poppins"/>
              </a:rPr>
              <a:t>Infrastructure: transportation, quick to build accommodation, marinas, housing complex, sea/ocean toll traffic and utilities.</a:t>
            </a:r>
          </a:p>
          <a:p>
            <a:pPr marL="514350" indent="-514350">
              <a:buAutoNum type="arabicPeriod"/>
            </a:pPr>
            <a:r>
              <a:rPr lang="en-US" sz="2800" spc="79" dirty="0">
                <a:solidFill>
                  <a:srgbClr val="203F5A"/>
                </a:solidFill>
                <a:latin typeface="Poppins"/>
              </a:rPr>
              <a:t>Environmental Preservation: implementing sustainable practices. Protect and restore ecosystems. Educate the importance of conservation and promote responsible tourism.</a:t>
            </a:r>
          </a:p>
          <a:p>
            <a:pPr marL="514350" indent="-514350">
              <a:buAutoNum type="arabicPeriod"/>
            </a:pPr>
            <a:r>
              <a:rPr lang="en-US" sz="2800" spc="79" dirty="0">
                <a:solidFill>
                  <a:srgbClr val="203F5A"/>
                </a:solidFill>
                <a:latin typeface="Poppins"/>
              </a:rPr>
              <a:t>Beach Development: Enhance existing beaches, create artificial ones if necessary, maintain cleanliness, waste management </a:t>
            </a:r>
          </a:p>
          <a:p>
            <a:pPr marL="514350" indent="-514350">
              <a:buAutoNum type="arabicPeriod"/>
            </a:pPr>
            <a:r>
              <a:rPr lang="en-US" sz="2800" spc="79" dirty="0">
                <a:solidFill>
                  <a:srgbClr val="203F5A"/>
                </a:solidFill>
                <a:latin typeface="Poppins"/>
              </a:rPr>
              <a:t>Underwater Attractions: showcase the marine biodiversity. </a:t>
            </a:r>
          </a:p>
          <a:p>
            <a:pPr marL="514350" indent="-514350">
              <a:buAutoNum type="arabicPeriod"/>
            </a:pPr>
            <a:r>
              <a:rPr lang="en-US" sz="2800" spc="79" dirty="0">
                <a:solidFill>
                  <a:srgbClr val="203F5A"/>
                </a:solidFill>
                <a:latin typeface="Poppins"/>
              </a:rPr>
              <a:t>Quick Build Hotels, Water Villas and Overwater Bungalows:.</a:t>
            </a:r>
          </a:p>
          <a:p>
            <a:pPr marL="514350" indent="-514350">
              <a:buAutoNum type="arabicPeriod"/>
            </a:pPr>
            <a:r>
              <a:rPr lang="en-US" sz="2800" spc="79" dirty="0">
                <a:solidFill>
                  <a:srgbClr val="203F5A"/>
                </a:solidFill>
                <a:latin typeface="Poppins"/>
              </a:rPr>
              <a:t>Tourism Facilities: recreational activities, spas, water sport center, restaurants, beach clubs, dining options cuisines.</a:t>
            </a:r>
          </a:p>
          <a:p>
            <a:pPr marL="514350" indent="-514350">
              <a:buAutoNum type="arabicPeriod"/>
            </a:pPr>
            <a:r>
              <a:rPr lang="en-US" sz="2800" spc="79" dirty="0">
                <a:solidFill>
                  <a:srgbClr val="203F5A"/>
                </a:solidFill>
                <a:latin typeface="Poppins"/>
              </a:rPr>
              <a:t>Marketing and Promotion: strategy to attract tourists with unique features and experiences, online platforms, social media.</a:t>
            </a:r>
          </a:p>
          <a:p>
            <a:pPr marL="514350" indent="-514350">
              <a:buAutoNum type="arabicPeriod"/>
            </a:pPr>
            <a:r>
              <a:rPr lang="en-US" sz="2800" spc="79" dirty="0">
                <a:solidFill>
                  <a:srgbClr val="203F5A"/>
                </a:solidFill>
                <a:latin typeface="Poppins"/>
              </a:rPr>
              <a:t>Training and Hospitality: Foster a culture of warm hospitality and attentive customer service.</a:t>
            </a:r>
          </a:p>
          <a:p>
            <a:pPr marL="514350" indent="-514350">
              <a:buAutoNum type="arabicPeriod"/>
            </a:pPr>
            <a:r>
              <a:rPr lang="en-US" sz="2800" spc="79" dirty="0">
                <a:solidFill>
                  <a:srgbClr val="203F5A"/>
                </a:solidFill>
                <a:latin typeface="Poppins"/>
              </a:rPr>
              <a:t>Government Support: Collaborate on permits, regulations, and investment incentives, Ports and Marinas.</a:t>
            </a:r>
          </a:p>
          <a:p>
            <a:r>
              <a:rPr lang="en-US" sz="2800" spc="79" dirty="0">
                <a:solidFill>
                  <a:srgbClr val="203F5A"/>
                </a:solidFill>
                <a:latin typeface="Poppins"/>
              </a:rPr>
              <a:t>By focusing on creating a beautiful island destination with high-quality tourism facilities and services, you can attract island hopping visitors in an Indonesian setting.</a:t>
            </a:r>
            <a:endParaRPr lang="en-US" sz="2800" b="1" spc="79" dirty="0">
              <a:solidFill>
                <a:schemeClr val="accent6"/>
              </a:solidFill>
              <a:latin typeface="Poppins"/>
            </a:endParaRPr>
          </a:p>
        </p:txBody>
      </p:sp>
      <p:sp>
        <p:nvSpPr>
          <p:cNvPr id="10" name="Freeform 10"/>
          <p:cNvSpPr/>
          <p:nvPr/>
        </p:nvSpPr>
        <p:spPr>
          <a:xfrm>
            <a:off x="13032474" y="5485171"/>
            <a:ext cx="1746804" cy="1371600"/>
          </a:xfrm>
          <a:custGeom>
            <a:avLst/>
            <a:gdLst/>
            <a:ahLst/>
            <a:cxnLst/>
            <a:rect l="l" t="t" r="r" b="b"/>
            <a:pathLst>
              <a:path w="976553" h="1001769">
                <a:moveTo>
                  <a:pt x="0" y="0"/>
                </a:moveTo>
                <a:lnTo>
                  <a:pt x="976553" y="0"/>
                </a:lnTo>
                <a:lnTo>
                  <a:pt x="976553" y="1001769"/>
                </a:lnTo>
                <a:lnTo>
                  <a:pt x="0" y="1001769"/>
                </a:lnTo>
                <a:lnTo>
                  <a:pt x="0" y="0"/>
                </a:lnTo>
                <a:close/>
              </a:path>
            </a:pathLst>
          </a:custGeom>
          <a:blipFill>
            <a:blip r:embed="rId9">
              <a:extLst>
                <a:ext uri="{96DAC541-7B7A-43D3-8B79-37D633B846F1}">
                  <asvg:svgBlip xmlns:asvg="http://schemas.microsoft.com/office/drawing/2016/SVG/main" r:embed="rId10"/>
                </a:ext>
              </a:extLst>
            </a:blip>
            <a:stretch>
              <a:fillRect l="-9253" t="-77164" r="-33985" b="-1566"/>
            </a:stretch>
          </a:blipFill>
        </p:spPr>
      </p:sp>
      <p:sp>
        <p:nvSpPr>
          <p:cNvPr id="11" name="Freeform 11"/>
          <p:cNvSpPr/>
          <p:nvPr/>
        </p:nvSpPr>
        <p:spPr>
          <a:xfrm>
            <a:off x="12519440" y="3995253"/>
            <a:ext cx="976554" cy="653285"/>
          </a:xfrm>
          <a:custGeom>
            <a:avLst/>
            <a:gdLst/>
            <a:ahLst/>
            <a:cxnLst/>
            <a:rect l="l" t="t" r="r" b="b"/>
            <a:pathLst>
              <a:path w="636840" h="653285">
                <a:moveTo>
                  <a:pt x="0" y="0"/>
                </a:moveTo>
                <a:lnTo>
                  <a:pt x="636841" y="0"/>
                </a:lnTo>
                <a:lnTo>
                  <a:pt x="636841" y="653285"/>
                </a:lnTo>
                <a:lnTo>
                  <a:pt x="0" y="653285"/>
                </a:lnTo>
                <a:lnTo>
                  <a:pt x="0" y="0"/>
                </a:lnTo>
                <a:close/>
              </a:path>
            </a:pathLst>
          </a:custGeom>
          <a:blipFill>
            <a:blip r:embed="rId9">
              <a:extLst>
                <a:ext uri="{96DAC541-7B7A-43D3-8B79-37D633B846F1}">
                  <asvg:svgBlip xmlns:asvg="http://schemas.microsoft.com/office/drawing/2016/SVG/main" r:embed="rId10"/>
                </a:ext>
              </a:extLst>
            </a:blip>
            <a:stretch>
              <a:fillRect l="-9253" t="-77164" r="-33985" b="-1566"/>
            </a:stretch>
          </a:blipFill>
        </p:spPr>
      </p:sp>
      <p:pic>
        <p:nvPicPr>
          <p:cNvPr id="6" name="Picture 5">
            <a:extLst>
              <a:ext uri="{FF2B5EF4-FFF2-40B4-BE49-F238E27FC236}">
                <a16:creationId xmlns:a16="http://schemas.microsoft.com/office/drawing/2014/main" id="{F47709FA-8859-0F64-6660-379C712E87F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77140" y="23371"/>
            <a:ext cx="1718215" cy="173196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9F8F9"/>
        </a:solidFill>
        <a:effectLst/>
      </p:bgPr>
    </p:bg>
    <p:spTree>
      <p:nvGrpSpPr>
        <p:cNvPr id="1" name=""/>
        <p:cNvGrpSpPr/>
        <p:nvPr/>
      </p:nvGrpSpPr>
      <p:grpSpPr>
        <a:xfrm>
          <a:off x="0" y="0"/>
          <a:ext cx="0" cy="0"/>
          <a:chOff x="0" y="0"/>
          <a:chExt cx="0" cy="0"/>
        </a:xfrm>
      </p:grpSpPr>
      <p:sp>
        <p:nvSpPr>
          <p:cNvPr id="2" name="Freeform 2"/>
          <p:cNvSpPr/>
          <p:nvPr/>
        </p:nvSpPr>
        <p:spPr>
          <a:xfrm>
            <a:off x="98528" y="1405692"/>
            <a:ext cx="4397272" cy="8767008"/>
          </a:xfrm>
          <a:custGeom>
            <a:avLst/>
            <a:gdLst/>
            <a:ahLst/>
            <a:cxnLst/>
            <a:rect l="l" t="t" r="r" b="b"/>
            <a:pathLst>
              <a:path w="5776419" h="10502580">
                <a:moveTo>
                  <a:pt x="0" y="0"/>
                </a:moveTo>
                <a:lnTo>
                  <a:pt x="5776419" y="0"/>
                </a:lnTo>
                <a:lnTo>
                  <a:pt x="5776419" y="10502581"/>
                </a:lnTo>
                <a:lnTo>
                  <a:pt x="0" y="10502581"/>
                </a:lnTo>
                <a:lnTo>
                  <a:pt x="0" y="0"/>
                </a:lnTo>
                <a:close/>
              </a:path>
            </a:pathLst>
          </a:custGeom>
          <a:blipFill>
            <a:blip r:embed="rId2"/>
            <a:stretch>
              <a:fillRect/>
            </a:stretch>
          </a:blipFill>
        </p:spPr>
      </p:sp>
      <p:sp>
        <p:nvSpPr>
          <p:cNvPr id="4" name="TextBox 4"/>
          <p:cNvSpPr txBox="1"/>
          <p:nvPr/>
        </p:nvSpPr>
        <p:spPr>
          <a:xfrm>
            <a:off x="4038600" y="242073"/>
            <a:ext cx="13944600" cy="841064"/>
          </a:xfrm>
          <a:prstGeom prst="rect">
            <a:avLst/>
          </a:prstGeom>
        </p:spPr>
        <p:txBody>
          <a:bodyPr wrap="square" lIns="0" tIns="0" rIns="0" bIns="0" rtlCol="0" anchor="t">
            <a:spAutoFit/>
          </a:bodyPr>
          <a:lstStyle/>
          <a:p>
            <a:pPr>
              <a:lnSpc>
                <a:spcPts val="6899"/>
              </a:lnSpc>
            </a:pPr>
            <a:r>
              <a:rPr lang="it-IT" sz="5400" spc="224" dirty="0">
                <a:solidFill>
                  <a:srgbClr val="CE4F32"/>
                </a:solidFill>
                <a:latin typeface="Stinger Wide Italics"/>
              </a:rPr>
              <a:t>Indonesia’s Maritime tourism to the future.</a:t>
            </a:r>
          </a:p>
        </p:txBody>
      </p:sp>
      <p:sp>
        <p:nvSpPr>
          <p:cNvPr id="8" name="TextBox 8"/>
          <p:cNvSpPr txBox="1"/>
          <p:nvPr/>
        </p:nvSpPr>
        <p:spPr>
          <a:xfrm>
            <a:off x="4724400" y="1405692"/>
            <a:ext cx="13258800" cy="8617744"/>
          </a:xfrm>
          <a:prstGeom prst="rect">
            <a:avLst/>
          </a:prstGeom>
        </p:spPr>
        <p:txBody>
          <a:bodyPr wrap="square" lIns="0" tIns="0" rIns="0" bIns="0" rtlCol="0" anchor="t">
            <a:spAutoFit/>
          </a:bodyPr>
          <a:lstStyle/>
          <a:p>
            <a:pPr marL="514350" indent="-514350">
              <a:buAutoNum type="arabicPeriod"/>
            </a:pPr>
            <a:r>
              <a:rPr lang="en-US" sz="2800" spc="79" dirty="0">
                <a:solidFill>
                  <a:srgbClr val="203F5A"/>
                </a:solidFill>
                <a:latin typeface="Poppins"/>
              </a:rPr>
              <a:t>It is a vulnerable tourism. Affected by environment, dependent to climate and provision supply. Prepare proper infrastructure, port, marina, sea toll.</a:t>
            </a:r>
          </a:p>
          <a:p>
            <a:pPr marL="514350" indent="-514350">
              <a:buFontTx/>
              <a:buAutoNum type="arabicPeriod"/>
            </a:pPr>
            <a:r>
              <a:rPr lang="en-US" sz="2800" spc="79" dirty="0">
                <a:solidFill>
                  <a:srgbClr val="203F5A"/>
                </a:solidFill>
                <a:latin typeface="Poppins"/>
              </a:rPr>
              <a:t>Providing a favorable investment environment, offering incentives,  ensuring regulatory clarity that can help attract investors and facilitate their participation in the project.</a:t>
            </a:r>
          </a:p>
          <a:p>
            <a:pPr marL="514350" indent="-514350">
              <a:buAutoNum type="arabicPeriod"/>
            </a:pPr>
            <a:r>
              <a:rPr lang="en-US" sz="2800" spc="79" dirty="0">
                <a:solidFill>
                  <a:srgbClr val="203F5A"/>
                </a:solidFill>
                <a:latin typeface="Poppins"/>
              </a:rPr>
              <a:t>To attract serious investment, it is essential to develop a compelling business case, demonstrate market potential, and highlight the unique selling points of the destination. </a:t>
            </a:r>
          </a:p>
          <a:p>
            <a:pPr marL="514350" indent="-514350">
              <a:buAutoNum type="arabicPeriod"/>
            </a:pPr>
            <a:r>
              <a:rPr lang="en-US" sz="2800" spc="79" dirty="0">
                <a:solidFill>
                  <a:srgbClr val="203F5A"/>
                </a:solidFill>
                <a:latin typeface="Poppins"/>
              </a:rPr>
              <a:t>Capacity Building in Developing the Human Capital, by learning, training, vocational development, either off line, hybrid or on line .</a:t>
            </a:r>
          </a:p>
          <a:p>
            <a:pPr marL="514350" indent="-514350">
              <a:buAutoNum type="arabicPeriod"/>
            </a:pPr>
            <a:r>
              <a:rPr lang="en-US" sz="2800" spc="79" dirty="0">
                <a:solidFill>
                  <a:srgbClr val="203F5A"/>
                </a:solidFill>
                <a:latin typeface="Poppins"/>
              </a:rPr>
              <a:t>Government to spend more resources in Marketing, Promotion, Publicity, Digital Marcom, Social Media with professional entities.</a:t>
            </a:r>
          </a:p>
          <a:p>
            <a:pPr marL="514350" indent="-514350">
              <a:buAutoNum type="arabicPeriod"/>
            </a:pPr>
            <a:r>
              <a:rPr lang="en-US" sz="2800" spc="79" dirty="0">
                <a:solidFill>
                  <a:srgbClr val="203F5A"/>
                </a:solidFill>
                <a:latin typeface="Poppins"/>
              </a:rPr>
              <a:t>Environmental Protection and Conservation</a:t>
            </a:r>
          </a:p>
          <a:p>
            <a:pPr marL="514350" indent="-514350">
              <a:buAutoNum type="arabicPeriod"/>
            </a:pPr>
            <a:r>
              <a:rPr lang="en-US" sz="2800" spc="79" dirty="0">
                <a:solidFill>
                  <a:srgbClr val="203F5A"/>
                </a:solidFill>
                <a:latin typeface="Poppins"/>
              </a:rPr>
              <a:t>Public-Private Partnerships</a:t>
            </a:r>
          </a:p>
          <a:p>
            <a:pPr marL="514350" indent="-514350">
              <a:buAutoNum type="arabicPeriod"/>
            </a:pPr>
            <a:r>
              <a:rPr lang="en-US" sz="2800" spc="79" dirty="0">
                <a:solidFill>
                  <a:srgbClr val="203F5A"/>
                </a:solidFill>
                <a:latin typeface="Poppins"/>
              </a:rPr>
              <a:t>Infrastructure Planning and Zoning</a:t>
            </a:r>
          </a:p>
          <a:p>
            <a:pPr marL="514350" indent="-514350">
              <a:buAutoNum type="arabicPeriod"/>
            </a:pPr>
            <a:r>
              <a:rPr lang="en-US" sz="2800" spc="79" dirty="0">
                <a:solidFill>
                  <a:srgbClr val="203F5A"/>
                </a:solidFill>
                <a:latin typeface="Poppins"/>
              </a:rPr>
              <a:t>Tourism Safety and Security</a:t>
            </a:r>
          </a:p>
          <a:p>
            <a:pPr marL="514350" indent="-514350">
              <a:buAutoNum type="arabicPeriod"/>
            </a:pPr>
            <a:r>
              <a:rPr lang="en-US" sz="2800" spc="79" dirty="0">
                <a:solidFill>
                  <a:srgbClr val="203F5A"/>
                </a:solidFill>
                <a:latin typeface="Poppins"/>
              </a:rPr>
              <a:t>Collaboration with International Partnerships, to gain expertise, share best practices.</a:t>
            </a:r>
          </a:p>
          <a:p>
            <a:pPr marL="514350" indent="-514350">
              <a:buAutoNum type="arabicPeriod"/>
            </a:pPr>
            <a:endParaRPr lang="en-US" sz="2800" spc="79" dirty="0">
              <a:solidFill>
                <a:srgbClr val="203F5A"/>
              </a:solidFill>
              <a:latin typeface="Poppins"/>
            </a:endParaRPr>
          </a:p>
        </p:txBody>
      </p:sp>
      <p:sp>
        <p:nvSpPr>
          <p:cNvPr id="9" name="Freeform 9"/>
          <p:cNvSpPr/>
          <p:nvPr/>
        </p:nvSpPr>
        <p:spPr>
          <a:xfrm flipH="1">
            <a:off x="1371599" y="8115300"/>
            <a:ext cx="2057399" cy="1908136"/>
          </a:xfrm>
          <a:custGeom>
            <a:avLst/>
            <a:gdLst/>
            <a:ahLst/>
            <a:cxnLst/>
            <a:rect l="l" t="t" r="r" b="b"/>
            <a:pathLst>
              <a:path w="2998257" h="2282423">
                <a:moveTo>
                  <a:pt x="2998257" y="0"/>
                </a:moveTo>
                <a:lnTo>
                  <a:pt x="0" y="0"/>
                </a:lnTo>
                <a:lnTo>
                  <a:pt x="0" y="2282423"/>
                </a:lnTo>
                <a:lnTo>
                  <a:pt x="2998257" y="2282423"/>
                </a:lnTo>
                <a:lnTo>
                  <a:pt x="2998257"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a:off x="15240000" y="6438900"/>
            <a:ext cx="2614631" cy="1849851"/>
          </a:xfrm>
          <a:custGeom>
            <a:avLst/>
            <a:gdLst/>
            <a:ahLst/>
            <a:cxnLst/>
            <a:rect l="l" t="t" r="r" b="b"/>
            <a:pathLst>
              <a:path w="2614631" h="1849851">
                <a:moveTo>
                  <a:pt x="0" y="0"/>
                </a:moveTo>
                <a:lnTo>
                  <a:pt x="2614630" y="0"/>
                </a:lnTo>
                <a:lnTo>
                  <a:pt x="2614630" y="1849851"/>
                </a:lnTo>
                <a:lnTo>
                  <a:pt x="0" y="1849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Freeform 12"/>
          <p:cNvSpPr/>
          <p:nvPr/>
        </p:nvSpPr>
        <p:spPr>
          <a:xfrm>
            <a:off x="16012513" y="8846559"/>
            <a:ext cx="1842118" cy="948922"/>
          </a:xfrm>
          <a:custGeom>
            <a:avLst/>
            <a:gdLst/>
            <a:ahLst/>
            <a:cxnLst/>
            <a:rect l="l" t="t" r="r" b="b"/>
            <a:pathLst>
              <a:path w="1842118" h="948922">
                <a:moveTo>
                  <a:pt x="0" y="0"/>
                </a:moveTo>
                <a:lnTo>
                  <a:pt x="1842117" y="0"/>
                </a:lnTo>
                <a:lnTo>
                  <a:pt x="1842117" y="948922"/>
                </a:lnTo>
                <a:lnTo>
                  <a:pt x="0" y="94892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pic>
        <p:nvPicPr>
          <p:cNvPr id="3" name="Picture 2">
            <a:extLst>
              <a:ext uri="{FF2B5EF4-FFF2-40B4-BE49-F238E27FC236}">
                <a16:creationId xmlns:a16="http://schemas.microsoft.com/office/drawing/2014/main" id="{EE057A66-F165-B6D8-6E7B-567EA01892A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8528" y="-7596"/>
            <a:ext cx="2237596" cy="225549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182600" y="3848100"/>
            <a:ext cx="5596855" cy="6438900"/>
          </a:xfrm>
          <a:custGeom>
            <a:avLst/>
            <a:gdLst/>
            <a:ahLst/>
            <a:cxnLst/>
            <a:rect l="l" t="t" r="r" b="b"/>
            <a:pathLst>
              <a:path w="8801711" h="8229600">
                <a:moveTo>
                  <a:pt x="0" y="0"/>
                </a:moveTo>
                <a:lnTo>
                  <a:pt x="8801711" y="0"/>
                </a:lnTo>
                <a:lnTo>
                  <a:pt x="8801711" y="8229600"/>
                </a:lnTo>
                <a:lnTo>
                  <a:pt x="0" y="8229600"/>
                </a:lnTo>
                <a:lnTo>
                  <a:pt x="0" y="0"/>
                </a:lnTo>
                <a:close/>
              </a:path>
            </a:pathLst>
          </a:custGeom>
          <a:blipFill>
            <a:blip r:embed="rId2"/>
            <a:stretch>
              <a:fillRect/>
            </a:stretch>
          </a:blipFill>
        </p:spPr>
      </p:sp>
      <p:sp>
        <p:nvSpPr>
          <p:cNvPr id="4" name="TextBox 4"/>
          <p:cNvSpPr txBox="1"/>
          <p:nvPr/>
        </p:nvSpPr>
        <p:spPr>
          <a:xfrm>
            <a:off x="685800" y="266700"/>
            <a:ext cx="17297400" cy="738664"/>
          </a:xfrm>
          <a:prstGeom prst="rect">
            <a:avLst/>
          </a:prstGeom>
        </p:spPr>
        <p:txBody>
          <a:bodyPr wrap="square" lIns="0" tIns="0" rIns="0" bIns="0" rtlCol="0" anchor="t">
            <a:spAutoFit/>
          </a:bodyPr>
          <a:lstStyle/>
          <a:p>
            <a:r>
              <a:rPr lang="fi-FI" sz="4800" spc="254" dirty="0">
                <a:solidFill>
                  <a:srgbClr val="CE4F32"/>
                </a:solidFill>
                <a:latin typeface="Stinger Wide Italics"/>
              </a:rPr>
              <a:t>Improving Opportunity for Maritime Tourism </a:t>
            </a:r>
          </a:p>
        </p:txBody>
      </p:sp>
      <p:sp>
        <p:nvSpPr>
          <p:cNvPr id="6" name="TextBox 6"/>
          <p:cNvSpPr txBox="1"/>
          <p:nvPr/>
        </p:nvSpPr>
        <p:spPr>
          <a:xfrm>
            <a:off x="685800" y="1863760"/>
            <a:ext cx="12649200" cy="8189998"/>
          </a:xfrm>
          <a:prstGeom prst="rect">
            <a:avLst/>
          </a:prstGeom>
        </p:spPr>
        <p:txBody>
          <a:bodyPr wrap="square" lIns="0" tIns="0" rIns="0" bIns="0" rtlCol="0" anchor="t">
            <a:spAutoFit/>
          </a:bodyPr>
          <a:lstStyle/>
          <a:p>
            <a:pPr marL="514350" indent="-514350">
              <a:buAutoNum type="arabicPeriod"/>
            </a:pPr>
            <a:r>
              <a:rPr lang="en-US" sz="2800" i="0" dirty="0">
                <a:solidFill>
                  <a:srgbClr val="1E293B"/>
                </a:solidFill>
                <a:effectLst/>
                <a:latin typeface="Inter var"/>
              </a:rPr>
              <a:t>Zoom in on the eastern part of Bali and all Outermost islands of Indonesia</a:t>
            </a:r>
          </a:p>
          <a:p>
            <a:pPr marL="514350" indent="-514350">
              <a:buAutoNum type="arabicPeriod"/>
            </a:pPr>
            <a:r>
              <a:rPr lang="en-US" sz="2800" dirty="0">
                <a:solidFill>
                  <a:srgbClr val="1E293B"/>
                </a:solidFill>
                <a:latin typeface="Inter var"/>
              </a:rPr>
              <a:t>Improve Sea/Ocean Toll traffic for provision distribution</a:t>
            </a:r>
          </a:p>
          <a:p>
            <a:pPr marL="514350" indent="-514350">
              <a:buAutoNum type="arabicPeriod"/>
            </a:pPr>
            <a:r>
              <a:rPr lang="en-US" sz="2800" dirty="0">
                <a:solidFill>
                  <a:srgbClr val="1E293B"/>
                </a:solidFill>
                <a:latin typeface="Inter var"/>
              </a:rPr>
              <a:t>Central government regulation in speeding up Maritime Tourism</a:t>
            </a:r>
          </a:p>
          <a:p>
            <a:pPr marL="514350" indent="-514350">
              <a:buAutoNum type="arabicPeriod"/>
            </a:pPr>
            <a:r>
              <a:rPr lang="en-US" sz="2800" dirty="0">
                <a:solidFill>
                  <a:srgbClr val="1E293B"/>
                </a:solidFill>
                <a:latin typeface="Inter var"/>
              </a:rPr>
              <a:t>Central government to create a master plan, that include each province task in making this program a success</a:t>
            </a:r>
          </a:p>
          <a:p>
            <a:pPr marL="514350" indent="-514350">
              <a:buAutoNum type="arabicPeriod"/>
            </a:pPr>
            <a:r>
              <a:rPr lang="en-US" sz="2800" dirty="0">
                <a:solidFill>
                  <a:srgbClr val="1E293B"/>
                </a:solidFill>
                <a:latin typeface="Inter var"/>
              </a:rPr>
              <a:t>Learn from Maldives, Polynesia, Seychelles success story in Maritime Tourism</a:t>
            </a:r>
          </a:p>
          <a:p>
            <a:pPr marL="514350" indent="-514350">
              <a:buAutoNum type="arabicPeriod"/>
            </a:pPr>
            <a:r>
              <a:rPr lang="en-US" sz="2800" dirty="0">
                <a:solidFill>
                  <a:srgbClr val="1E293B"/>
                </a:solidFill>
                <a:latin typeface="Inter var"/>
              </a:rPr>
              <a:t>Build industries to sustain Maritim Tourism, such as quick to build marinas, pre fab hotels, housing and boat fabrication </a:t>
            </a:r>
          </a:p>
          <a:p>
            <a:pPr marL="514350" indent="-514350">
              <a:buAutoNum type="arabicPeriod"/>
            </a:pPr>
            <a:r>
              <a:rPr lang="en-US" sz="2800" i="0" dirty="0">
                <a:solidFill>
                  <a:srgbClr val="1E293B"/>
                </a:solidFill>
                <a:effectLst/>
                <a:latin typeface="Inter var"/>
              </a:rPr>
              <a:t>Start to focus in Human Development, in prepar</a:t>
            </a:r>
            <a:r>
              <a:rPr lang="en-US" sz="2800" dirty="0">
                <a:solidFill>
                  <a:srgbClr val="1E293B"/>
                </a:solidFill>
                <a:latin typeface="Inter var"/>
              </a:rPr>
              <a:t>ing local talents in working in the hospitality industry. Create on line learning programs to reach remote area</a:t>
            </a:r>
          </a:p>
          <a:p>
            <a:pPr marL="514350" indent="-514350">
              <a:buAutoNum type="arabicPeriod"/>
            </a:pPr>
            <a:r>
              <a:rPr lang="en-US" sz="2800" dirty="0">
                <a:solidFill>
                  <a:srgbClr val="1E293B"/>
                </a:solidFill>
                <a:latin typeface="Inter var"/>
              </a:rPr>
              <a:t>Most importantly to review and redevelop the Central Government Marketing Strategy in promoting remote tourism area / destination, specially related to Maritime tourism</a:t>
            </a:r>
          </a:p>
          <a:p>
            <a:pPr marL="514350" indent="-514350">
              <a:buAutoNum type="arabicPeriod"/>
            </a:pPr>
            <a:r>
              <a:rPr lang="en-US" sz="2800" dirty="0">
                <a:solidFill>
                  <a:srgbClr val="1E293B"/>
                </a:solidFill>
                <a:latin typeface="Inter var"/>
              </a:rPr>
              <a:t>Decide location for Marinas and its supporting infrastructure around Indonesia, which will attract international Maritime tourist</a:t>
            </a:r>
          </a:p>
          <a:p>
            <a:pPr marL="514350" indent="-514350">
              <a:buAutoNum type="arabicPeriod"/>
            </a:pPr>
            <a:r>
              <a:rPr lang="en-US" sz="2800" dirty="0">
                <a:solidFill>
                  <a:srgbClr val="1E293B"/>
                </a:solidFill>
                <a:latin typeface="Inter var"/>
              </a:rPr>
              <a:t>Simplify permits for international boat , cruises and vessels to enter Indonesia</a:t>
            </a:r>
          </a:p>
          <a:p>
            <a:pPr marL="514350" indent="-514350">
              <a:buAutoNum type="arabicPeriod"/>
            </a:pPr>
            <a:r>
              <a:rPr lang="en-US" sz="2800" dirty="0">
                <a:solidFill>
                  <a:srgbClr val="1E293B"/>
                </a:solidFill>
                <a:latin typeface="Inter var"/>
              </a:rPr>
              <a:t>Increase number of small airports to become as feeders to Maritime Tourism destinations</a:t>
            </a:r>
          </a:p>
          <a:p>
            <a:r>
              <a:rPr lang="en-US" sz="2800" dirty="0">
                <a:solidFill>
                  <a:srgbClr val="1E293B"/>
                </a:solidFill>
                <a:latin typeface="Inter var"/>
              </a:rPr>
              <a:t> </a:t>
            </a:r>
            <a:endParaRPr lang="en-US" sz="2800" b="1" dirty="0">
              <a:solidFill>
                <a:srgbClr val="1E293B"/>
              </a:solidFill>
              <a:latin typeface="Inter var"/>
            </a:endParaRPr>
          </a:p>
        </p:txBody>
      </p:sp>
      <p:sp>
        <p:nvSpPr>
          <p:cNvPr id="7" name="Freeform 7"/>
          <p:cNvSpPr/>
          <p:nvPr/>
        </p:nvSpPr>
        <p:spPr>
          <a:xfrm>
            <a:off x="15236727" y="2088008"/>
            <a:ext cx="879000" cy="901697"/>
          </a:xfrm>
          <a:custGeom>
            <a:avLst/>
            <a:gdLst/>
            <a:ahLst/>
            <a:cxnLst/>
            <a:rect l="l" t="t" r="r" b="b"/>
            <a:pathLst>
              <a:path w="879000" h="901697">
                <a:moveTo>
                  <a:pt x="0" y="0"/>
                </a:moveTo>
                <a:lnTo>
                  <a:pt x="879000" y="0"/>
                </a:lnTo>
                <a:lnTo>
                  <a:pt x="879000" y="901697"/>
                </a:lnTo>
                <a:lnTo>
                  <a:pt x="0" y="901697"/>
                </a:lnTo>
                <a:lnTo>
                  <a:pt x="0" y="0"/>
                </a:lnTo>
                <a:close/>
              </a:path>
            </a:pathLst>
          </a:custGeom>
          <a:blipFill>
            <a:blip r:embed="rId3">
              <a:extLst>
                <a:ext uri="{96DAC541-7B7A-43D3-8B79-37D633B846F1}">
                  <asvg:svgBlip xmlns:asvg="http://schemas.microsoft.com/office/drawing/2016/SVG/main" r:embed="rId4"/>
                </a:ext>
              </a:extLst>
            </a:blip>
            <a:stretch>
              <a:fillRect l="-9253" t="-77164" r="-33985" b="-1566"/>
            </a:stretch>
          </a:blipFill>
        </p:spPr>
      </p:sp>
      <p:sp>
        <p:nvSpPr>
          <p:cNvPr id="8" name="Freeform 8"/>
          <p:cNvSpPr/>
          <p:nvPr/>
        </p:nvSpPr>
        <p:spPr>
          <a:xfrm>
            <a:off x="14325600" y="2974090"/>
            <a:ext cx="599210" cy="614683"/>
          </a:xfrm>
          <a:custGeom>
            <a:avLst/>
            <a:gdLst/>
            <a:ahLst/>
            <a:cxnLst/>
            <a:rect l="l" t="t" r="r" b="b"/>
            <a:pathLst>
              <a:path w="599210" h="614683">
                <a:moveTo>
                  <a:pt x="0" y="0"/>
                </a:moveTo>
                <a:lnTo>
                  <a:pt x="599210" y="0"/>
                </a:lnTo>
                <a:lnTo>
                  <a:pt x="599210" y="614683"/>
                </a:lnTo>
                <a:lnTo>
                  <a:pt x="0" y="614683"/>
                </a:lnTo>
                <a:lnTo>
                  <a:pt x="0" y="0"/>
                </a:lnTo>
                <a:close/>
              </a:path>
            </a:pathLst>
          </a:custGeom>
          <a:blipFill>
            <a:blip r:embed="rId3">
              <a:extLst>
                <a:ext uri="{96DAC541-7B7A-43D3-8B79-37D633B846F1}">
                  <asvg:svgBlip xmlns:asvg="http://schemas.microsoft.com/office/drawing/2016/SVG/main" r:embed="rId4"/>
                </a:ext>
              </a:extLst>
            </a:blip>
            <a:stretch>
              <a:fillRect l="-9253" t="-77164" r="-33985" b="-1566"/>
            </a:stretch>
          </a:blipFill>
        </p:spPr>
        <p:txBody>
          <a:bodyPr/>
          <a:lstStyle/>
          <a:p>
            <a:endParaRPr lang="en-US" dirty="0"/>
          </a:p>
        </p:txBody>
      </p:sp>
      <p:pic>
        <p:nvPicPr>
          <p:cNvPr id="3" name="Picture 2">
            <a:extLst>
              <a:ext uri="{FF2B5EF4-FFF2-40B4-BE49-F238E27FC236}">
                <a16:creationId xmlns:a16="http://schemas.microsoft.com/office/drawing/2014/main" id="{1E33FC99-6A7A-3C07-285D-31810F2B85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21278" y="-66570"/>
            <a:ext cx="2674077" cy="2695470"/>
          </a:xfrm>
          <a:prstGeom prst="rect">
            <a:avLst/>
          </a:prstGeom>
        </p:spPr>
      </p:pic>
    </p:spTree>
    <p:extLst>
      <p:ext uri="{BB962C8B-B14F-4D97-AF65-F5344CB8AC3E}">
        <p14:creationId xmlns:p14="http://schemas.microsoft.com/office/powerpoint/2010/main" val="3984649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9F8F9"/>
        </a:solidFill>
        <a:effectLst/>
      </p:bgPr>
    </p:bg>
    <p:spTree>
      <p:nvGrpSpPr>
        <p:cNvPr id="1" name=""/>
        <p:cNvGrpSpPr/>
        <p:nvPr/>
      </p:nvGrpSpPr>
      <p:grpSpPr>
        <a:xfrm>
          <a:off x="0" y="0"/>
          <a:ext cx="0" cy="0"/>
          <a:chOff x="0" y="0"/>
          <a:chExt cx="0" cy="0"/>
        </a:xfrm>
      </p:grpSpPr>
      <p:sp>
        <p:nvSpPr>
          <p:cNvPr id="2" name="Freeform 2"/>
          <p:cNvSpPr/>
          <p:nvPr/>
        </p:nvSpPr>
        <p:spPr>
          <a:xfrm flipH="1">
            <a:off x="12089040" y="883412"/>
            <a:ext cx="5105399" cy="7032615"/>
          </a:xfrm>
          <a:custGeom>
            <a:avLst/>
            <a:gdLst/>
            <a:ahLst/>
            <a:cxnLst/>
            <a:rect l="l" t="t" r="r" b="b"/>
            <a:pathLst>
              <a:path w="3364891" h="6465763">
                <a:moveTo>
                  <a:pt x="3364891" y="0"/>
                </a:moveTo>
                <a:lnTo>
                  <a:pt x="0" y="0"/>
                </a:lnTo>
                <a:lnTo>
                  <a:pt x="0" y="6465764"/>
                </a:lnTo>
                <a:lnTo>
                  <a:pt x="3364891" y="6465764"/>
                </a:lnTo>
                <a:lnTo>
                  <a:pt x="3364891"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2208239" y="2057399"/>
            <a:ext cx="6114738" cy="8229601"/>
          </a:xfrm>
          <a:custGeom>
            <a:avLst/>
            <a:gdLst/>
            <a:ahLst/>
            <a:cxnLst/>
            <a:rect l="l" t="t" r="r" b="b"/>
            <a:pathLst>
              <a:path w="8260577" h="8229600">
                <a:moveTo>
                  <a:pt x="0" y="0"/>
                </a:moveTo>
                <a:lnTo>
                  <a:pt x="8260577" y="0"/>
                </a:lnTo>
                <a:lnTo>
                  <a:pt x="8260577" y="8229600"/>
                </a:lnTo>
                <a:lnTo>
                  <a:pt x="0" y="8229600"/>
                </a:lnTo>
                <a:lnTo>
                  <a:pt x="0" y="0"/>
                </a:lnTo>
                <a:close/>
              </a:path>
            </a:pathLst>
          </a:custGeom>
          <a:blipFill>
            <a:blip r:embed="rId4"/>
            <a:stretch>
              <a:fillRect/>
            </a:stretch>
          </a:blipFill>
        </p:spPr>
      </p:sp>
      <p:sp>
        <p:nvSpPr>
          <p:cNvPr id="4" name="Freeform 4"/>
          <p:cNvSpPr/>
          <p:nvPr/>
        </p:nvSpPr>
        <p:spPr>
          <a:xfrm rot="-5400000">
            <a:off x="1204300" y="1265260"/>
            <a:ext cx="7772400" cy="9585280"/>
          </a:xfrm>
          <a:custGeom>
            <a:avLst/>
            <a:gdLst/>
            <a:ahLst/>
            <a:cxnLst/>
            <a:rect l="l" t="t" r="r" b="b"/>
            <a:pathLst>
              <a:path w="5032503" h="8301035">
                <a:moveTo>
                  <a:pt x="0" y="0"/>
                </a:moveTo>
                <a:lnTo>
                  <a:pt x="5032503" y="0"/>
                </a:lnTo>
                <a:lnTo>
                  <a:pt x="5032503" y="8301035"/>
                </a:lnTo>
                <a:lnTo>
                  <a:pt x="0" y="83010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flipH="1">
            <a:off x="14207492" y="8228310"/>
            <a:ext cx="2994425" cy="2822246"/>
          </a:xfrm>
          <a:custGeom>
            <a:avLst/>
            <a:gdLst/>
            <a:ahLst/>
            <a:cxnLst/>
            <a:rect l="l" t="t" r="r" b="b"/>
            <a:pathLst>
              <a:path w="2994425" h="2822246">
                <a:moveTo>
                  <a:pt x="2994425" y="0"/>
                </a:moveTo>
                <a:lnTo>
                  <a:pt x="0" y="0"/>
                </a:lnTo>
                <a:lnTo>
                  <a:pt x="0" y="2822246"/>
                </a:lnTo>
                <a:lnTo>
                  <a:pt x="2994425" y="2822246"/>
                </a:lnTo>
                <a:lnTo>
                  <a:pt x="2994425"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TextBox 6"/>
          <p:cNvSpPr txBox="1"/>
          <p:nvPr/>
        </p:nvSpPr>
        <p:spPr>
          <a:xfrm>
            <a:off x="68995" y="190500"/>
            <a:ext cx="15171005" cy="677108"/>
          </a:xfrm>
          <a:prstGeom prst="rect">
            <a:avLst/>
          </a:prstGeom>
        </p:spPr>
        <p:txBody>
          <a:bodyPr wrap="square" lIns="0" tIns="0" rIns="0" bIns="0" rtlCol="0" anchor="t">
            <a:spAutoFit/>
          </a:bodyPr>
          <a:lstStyle/>
          <a:p>
            <a:pPr algn="ctr"/>
            <a:r>
              <a:rPr lang="en-US" sz="4400" spc="299" dirty="0">
                <a:solidFill>
                  <a:srgbClr val="CE4F32"/>
                </a:solidFill>
                <a:latin typeface="Stinger Wide Italics"/>
              </a:rPr>
              <a:t>Taped </a:t>
            </a:r>
            <a:r>
              <a:rPr lang="en-US" sz="4400" spc="299" dirty="0" err="1">
                <a:solidFill>
                  <a:srgbClr val="CE4F32"/>
                </a:solidFill>
                <a:latin typeface="Stinger Wide Italics"/>
              </a:rPr>
              <a:t>bu</a:t>
            </a:r>
            <a:r>
              <a:rPr lang="en-US" sz="4400" spc="299" dirty="0">
                <a:solidFill>
                  <a:srgbClr val="CE4F32"/>
                </a:solidFill>
                <a:latin typeface="Stinger Wide Italics"/>
              </a:rPr>
              <a:t> </a:t>
            </a:r>
            <a:r>
              <a:rPr lang="en-US" sz="4400" spc="299" dirty="0" err="1">
                <a:solidFill>
                  <a:srgbClr val="CE4F32"/>
                </a:solidFill>
                <a:latin typeface="Stinger Wide Italics"/>
              </a:rPr>
              <a:t>Untaped</a:t>
            </a:r>
            <a:r>
              <a:rPr lang="en-US" sz="4400" spc="299" dirty="0">
                <a:solidFill>
                  <a:srgbClr val="CE4F32"/>
                </a:solidFill>
                <a:latin typeface="Stinger Wide Italics"/>
              </a:rPr>
              <a:t> Maritim and Highlands of  Indonesia</a:t>
            </a:r>
          </a:p>
        </p:txBody>
      </p:sp>
      <p:sp>
        <p:nvSpPr>
          <p:cNvPr id="8" name="TextBox 8"/>
          <p:cNvSpPr txBox="1"/>
          <p:nvPr/>
        </p:nvSpPr>
        <p:spPr>
          <a:xfrm>
            <a:off x="297859" y="998681"/>
            <a:ext cx="12198673" cy="9971961"/>
          </a:xfrm>
          <a:prstGeom prst="rect">
            <a:avLst/>
          </a:prstGeom>
        </p:spPr>
        <p:txBody>
          <a:bodyPr wrap="square" lIns="0" tIns="0" rIns="0" bIns="0" rtlCol="0" anchor="t">
            <a:spAutoFit/>
          </a:bodyPr>
          <a:lstStyle/>
          <a:p>
            <a:pPr marL="457200" indent="-457200">
              <a:buAutoNum type="arabicPeriod"/>
            </a:pPr>
            <a:r>
              <a:rPr lang="en-US" sz="2400" b="1" spc="79" dirty="0">
                <a:solidFill>
                  <a:schemeClr val="tx2"/>
                </a:solidFill>
                <a:latin typeface="Inter var"/>
              </a:rPr>
              <a:t>Raja Ampat Islands</a:t>
            </a:r>
            <a:r>
              <a:rPr lang="en-US" sz="2400" spc="79" dirty="0">
                <a:solidFill>
                  <a:schemeClr val="tx2"/>
                </a:solidFill>
                <a:latin typeface="Inter var"/>
              </a:rPr>
              <a:t>, in West Papua, Raja Ampat, with its breathtaking natural beauty, of pristine turquoise waters, vibrant coral reefs, and lush rainforests. Known world-class diving and snorkeling, an abundance of marine life and coral biodiversity.</a:t>
            </a:r>
          </a:p>
          <a:p>
            <a:pPr marL="457200" indent="-457200">
              <a:buFontTx/>
              <a:buAutoNum type="arabicPeriod"/>
            </a:pPr>
            <a:r>
              <a:rPr lang="en-US" sz="2400" b="1" spc="79" dirty="0" err="1">
                <a:solidFill>
                  <a:schemeClr val="tx2"/>
                </a:solidFill>
                <a:latin typeface="Inter var"/>
              </a:rPr>
              <a:t>Wakatobi</a:t>
            </a:r>
            <a:r>
              <a:rPr lang="en-US" sz="2400" b="1" spc="79" dirty="0">
                <a:solidFill>
                  <a:schemeClr val="tx2"/>
                </a:solidFill>
                <a:latin typeface="Inter var"/>
              </a:rPr>
              <a:t> National Park</a:t>
            </a:r>
            <a:r>
              <a:rPr lang="en-US" sz="2400" spc="79" dirty="0">
                <a:solidFill>
                  <a:schemeClr val="tx2"/>
                </a:solidFill>
                <a:latin typeface="Inter var"/>
              </a:rPr>
              <a:t>, in Southeast Sulawesi, a hidden divers gem and snorkelers , pristine coral reefs, vibrant marine life, great </a:t>
            </a:r>
            <a:r>
              <a:rPr lang="en-US" sz="2400" spc="79" dirty="0" err="1">
                <a:solidFill>
                  <a:schemeClr val="tx2"/>
                </a:solidFill>
                <a:latin typeface="Inter var"/>
              </a:rPr>
              <a:t>visibility,natural</a:t>
            </a:r>
            <a:r>
              <a:rPr lang="en-US" sz="2400" spc="79" dirty="0">
                <a:solidFill>
                  <a:schemeClr val="tx2"/>
                </a:solidFill>
                <a:latin typeface="Inter var"/>
              </a:rPr>
              <a:t> beauty and biodiversity. </a:t>
            </a:r>
          </a:p>
          <a:p>
            <a:pPr marL="457200" indent="-457200">
              <a:buAutoNum type="arabicPeriod"/>
            </a:pPr>
            <a:r>
              <a:rPr lang="en-US" sz="2400" b="1" spc="79" dirty="0" err="1">
                <a:solidFill>
                  <a:schemeClr val="tx2"/>
                </a:solidFill>
                <a:latin typeface="Inter var"/>
              </a:rPr>
              <a:t>Togean</a:t>
            </a:r>
            <a:r>
              <a:rPr lang="en-US" sz="2400" b="1" spc="79" dirty="0">
                <a:solidFill>
                  <a:schemeClr val="tx2"/>
                </a:solidFill>
                <a:latin typeface="Inter var"/>
              </a:rPr>
              <a:t> Islands </a:t>
            </a:r>
            <a:r>
              <a:rPr lang="en-US" sz="2400" spc="79" dirty="0">
                <a:solidFill>
                  <a:schemeClr val="tx2"/>
                </a:solidFill>
                <a:latin typeface="Inter var"/>
              </a:rPr>
              <a:t>in Central Sulawesi, known as a secluded and tranquil getaway, coral reefs, white sandy beaches and dense jungles and lakes.</a:t>
            </a:r>
          </a:p>
          <a:p>
            <a:pPr marL="457200" indent="-457200">
              <a:buAutoNum type="arabicPeriod"/>
            </a:pPr>
            <a:r>
              <a:rPr lang="en-US" sz="2400" b="1" spc="79" dirty="0">
                <a:solidFill>
                  <a:schemeClr val="tx2"/>
                </a:solidFill>
                <a:latin typeface="Inter var"/>
              </a:rPr>
              <a:t>Komodo National Park </a:t>
            </a:r>
            <a:r>
              <a:rPr lang="en-US" sz="2400" spc="79" dirty="0">
                <a:solidFill>
                  <a:schemeClr val="tx2"/>
                </a:solidFill>
                <a:latin typeface="Inter var"/>
              </a:rPr>
              <a:t>a Komodo dragons UNESCO World Heritage site. The </a:t>
            </a:r>
            <a:r>
              <a:rPr lang="en-US" sz="2400" spc="79" dirty="0" err="1">
                <a:solidFill>
                  <a:schemeClr val="tx2"/>
                </a:solidFill>
                <a:latin typeface="Inter var"/>
              </a:rPr>
              <a:t>parkand</a:t>
            </a:r>
            <a:r>
              <a:rPr lang="en-US" sz="2400" spc="79" dirty="0">
                <a:solidFill>
                  <a:schemeClr val="tx2"/>
                </a:solidFill>
                <a:latin typeface="Inter var"/>
              </a:rPr>
              <a:t> </a:t>
            </a:r>
            <a:r>
              <a:rPr lang="en-US" sz="2400" spc="79" dirty="0" err="1">
                <a:solidFill>
                  <a:schemeClr val="tx2"/>
                </a:solidFill>
                <a:latin typeface="Inter var"/>
              </a:rPr>
              <a:t>Rinca</a:t>
            </a:r>
            <a:r>
              <a:rPr lang="en-US" sz="2400" spc="79" dirty="0">
                <a:solidFill>
                  <a:schemeClr val="tx2"/>
                </a:solidFill>
                <a:latin typeface="Inter var"/>
              </a:rPr>
              <a:t> Island encompasses several islands with diverse wildlife, stunning landscapes. </a:t>
            </a:r>
          </a:p>
          <a:p>
            <a:pPr marL="457200" indent="-457200">
              <a:buAutoNum type="arabicPeriod"/>
            </a:pPr>
            <a:r>
              <a:rPr lang="en-US" sz="2400" b="1" spc="79" dirty="0">
                <a:solidFill>
                  <a:schemeClr val="tx2"/>
                </a:solidFill>
                <a:latin typeface="Inter var"/>
              </a:rPr>
              <a:t>Lake Toba and </a:t>
            </a:r>
            <a:r>
              <a:rPr lang="en-US" sz="2400" b="1" spc="79" dirty="0" err="1">
                <a:solidFill>
                  <a:schemeClr val="tx2"/>
                </a:solidFill>
                <a:latin typeface="Inter var"/>
              </a:rPr>
              <a:t>Samosir</a:t>
            </a:r>
            <a:r>
              <a:rPr lang="en-US" sz="2400" b="1" spc="79" dirty="0">
                <a:solidFill>
                  <a:schemeClr val="tx2"/>
                </a:solidFill>
                <a:latin typeface="Inter var"/>
              </a:rPr>
              <a:t> Island </a:t>
            </a:r>
            <a:r>
              <a:rPr lang="en-US" sz="2400" spc="79" dirty="0">
                <a:solidFill>
                  <a:schemeClr val="tx2"/>
                </a:solidFill>
                <a:latin typeface="Inter var"/>
              </a:rPr>
              <a:t>, in North Sumatra, is the largest volcanic lake in the world, serene setting, lush mountains and traditional Batak villages..</a:t>
            </a:r>
          </a:p>
          <a:p>
            <a:pPr marL="457200" indent="-457200">
              <a:buAutoNum type="arabicPeriod"/>
            </a:pPr>
            <a:r>
              <a:rPr lang="en-US" sz="2400" b="1" spc="79" dirty="0" err="1">
                <a:solidFill>
                  <a:schemeClr val="tx2"/>
                </a:solidFill>
                <a:latin typeface="Inter var"/>
              </a:rPr>
              <a:t>Toraja</a:t>
            </a:r>
            <a:r>
              <a:rPr lang="en-US" sz="2400" b="1" spc="79" dirty="0">
                <a:solidFill>
                  <a:schemeClr val="tx2"/>
                </a:solidFill>
                <a:latin typeface="Inter var"/>
              </a:rPr>
              <a:t> Highlands </a:t>
            </a:r>
            <a:r>
              <a:rPr lang="en-US" sz="2400" spc="79" dirty="0">
                <a:solidFill>
                  <a:schemeClr val="tx2"/>
                </a:solidFill>
                <a:latin typeface="Inter var"/>
              </a:rPr>
              <a:t>in South Sulawesi, known for their unique culture and stunning landscapes, elaborate funeral ceremonies, terraced rice fields and valley hiking</a:t>
            </a:r>
          </a:p>
          <a:p>
            <a:pPr marL="457200" indent="-457200">
              <a:buAutoNum type="arabicPeriod"/>
            </a:pPr>
            <a:r>
              <a:rPr lang="en-US" sz="2400" b="1" spc="79" dirty="0">
                <a:solidFill>
                  <a:schemeClr val="tx2"/>
                </a:solidFill>
                <a:latin typeface="Inter var"/>
              </a:rPr>
              <a:t>Bromo </a:t>
            </a:r>
            <a:r>
              <a:rPr lang="en-US" sz="2400" b="1" spc="79" dirty="0" err="1">
                <a:solidFill>
                  <a:schemeClr val="tx2"/>
                </a:solidFill>
                <a:latin typeface="Inter var"/>
              </a:rPr>
              <a:t>Tengger</a:t>
            </a:r>
            <a:r>
              <a:rPr lang="en-US" sz="2400" b="1" spc="79" dirty="0">
                <a:solidFill>
                  <a:schemeClr val="tx2"/>
                </a:solidFill>
                <a:latin typeface="Inter var"/>
              </a:rPr>
              <a:t> </a:t>
            </a:r>
            <a:r>
              <a:rPr lang="en-US" sz="2400" b="1" spc="79" dirty="0" err="1">
                <a:solidFill>
                  <a:schemeClr val="tx2"/>
                </a:solidFill>
                <a:latin typeface="Inter var"/>
              </a:rPr>
              <a:t>Semeru</a:t>
            </a:r>
            <a:r>
              <a:rPr lang="en-US" sz="2400" b="1" spc="79" dirty="0">
                <a:solidFill>
                  <a:schemeClr val="tx2"/>
                </a:solidFill>
                <a:latin typeface="Inter var"/>
              </a:rPr>
              <a:t> National Park </a:t>
            </a:r>
            <a:r>
              <a:rPr lang="en-US" sz="2400" spc="79" dirty="0">
                <a:solidFill>
                  <a:schemeClr val="tx2"/>
                </a:solidFill>
                <a:latin typeface="Inter var"/>
              </a:rPr>
              <a:t>in East Java, famous for its landscapes and volcanic formations, best place to witness the sunrise, hike to Mount </a:t>
            </a:r>
            <a:r>
              <a:rPr lang="en-US" sz="2400" spc="79" dirty="0" err="1">
                <a:solidFill>
                  <a:schemeClr val="tx2"/>
                </a:solidFill>
                <a:latin typeface="Inter var"/>
              </a:rPr>
              <a:t>Semeru</a:t>
            </a:r>
            <a:r>
              <a:rPr lang="en-US" sz="2400" spc="79" dirty="0">
                <a:solidFill>
                  <a:schemeClr val="tx2"/>
                </a:solidFill>
                <a:latin typeface="Inter var"/>
              </a:rPr>
              <a:t>,  explore the vast sand sea and picturesque savannah. </a:t>
            </a:r>
          </a:p>
          <a:p>
            <a:pPr marL="457200" indent="-457200">
              <a:buAutoNum type="arabicPeriod"/>
            </a:pPr>
            <a:r>
              <a:rPr lang="en-US" sz="2400" b="1" i="0" dirty="0">
                <a:solidFill>
                  <a:schemeClr val="accent1">
                    <a:lumMod val="75000"/>
                  </a:schemeClr>
                </a:solidFill>
                <a:effectLst/>
                <a:latin typeface="Inter var"/>
              </a:rPr>
              <a:t>Outermost Island. </a:t>
            </a:r>
            <a:r>
              <a:rPr lang="en-US" sz="2400" i="0" dirty="0">
                <a:solidFill>
                  <a:schemeClr val="accent1">
                    <a:lumMod val="75000"/>
                  </a:schemeClr>
                </a:solidFill>
                <a:effectLst/>
                <a:latin typeface="Inter var"/>
              </a:rPr>
              <a:t>1.Natuna Island, 2. </a:t>
            </a:r>
            <a:r>
              <a:rPr lang="en-US" sz="2400" b="0" i="0" dirty="0" err="1">
                <a:solidFill>
                  <a:schemeClr val="accent1">
                    <a:lumMod val="75000"/>
                  </a:schemeClr>
                </a:solidFill>
                <a:effectLst/>
                <a:latin typeface="Inter var"/>
              </a:rPr>
              <a:t>Marimpit</a:t>
            </a:r>
            <a:r>
              <a:rPr lang="en-US" sz="2400" b="0" i="0" dirty="0">
                <a:solidFill>
                  <a:schemeClr val="accent1">
                    <a:lumMod val="75000"/>
                  </a:schemeClr>
                </a:solidFill>
                <a:effectLst/>
                <a:latin typeface="Inter var"/>
              </a:rPr>
              <a:t> Island, North Sulawesi., 3.Rote </a:t>
            </a:r>
            <a:r>
              <a:rPr lang="en-US" sz="2400" b="0" i="0" dirty="0" err="1">
                <a:solidFill>
                  <a:schemeClr val="accent1">
                    <a:lumMod val="75000"/>
                  </a:schemeClr>
                </a:solidFill>
                <a:effectLst/>
                <a:latin typeface="Inter var"/>
              </a:rPr>
              <a:t>Island,in</a:t>
            </a:r>
            <a:r>
              <a:rPr lang="en-US" sz="2400" b="0" i="0" dirty="0">
                <a:solidFill>
                  <a:schemeClr val="accent1">
                    <a:lumMod val="75000"/>
                  </a:schemeClr>
                </a:solidFill>
                <a:effectLst/>
                <a:latin typeface="Inter var"/>
              </a:rPr>
              <a:t> the </a:t>
            </a:r>
            <a:r>
              <a:rPr lang="en-US" sz="2400" b="0" i="0" dirty="0" err="1">
                <a:solidFill>
                  <a:schemeClr val="accent1">
                    <a:lumMod val="75000"/>
                  </a:schemeClr>
                </a:solidFill>
                <a:effectLst/>
                <a:latin typeface="Inter var"/>
              </a:rPr>
              <a:t>Sawi</a:t>
            </a:r>
            <a:r>
              <a:rPr lang="en-US" sz="2400" b="0" i="0" dirty="0">
                <a:solidFill>
                  <a:schemeClr val="accent1">
                    <a:lumMod val="75000"/>
                  </a:schemeClr>
                </a:solidFill>
                <a:effectLst/>
                <a:latin typeface="Inter var"/>
              </a:rPr>
              <a:t> Sea, by the Indian Ocean. 4. </a:t>
            </a:r>
            <a:r>
              <a:rPr lang="en-US" sz="2400" b="0" i="0" dirty="0" err="1">
                <a:solidFill>
                  <a:schemeClr val="accent1">
                    <a:lumMod val="75000"/>
                  </a:schemeClr>
                </a:solidFill>
                <a:effectLst/>
                <a:latin typeface="Inter var"/>
              </a:rPr>
              <a:t>Miangas</a:t>
            </a:r>
            <a:r>
              <a:rPr lang="en-US" sz="2400" b="0" i="0" dirty="0">
                <a:solidFill>
                  <a:schemeClr val="accent1">
                    <a:lumMod val="75000"/>
                  </a:schemeClr>
                </a:solidFill>
                <a:effectLst/>
                <a:latin typeface="Inter var"/>
              </a:rPr>
              <a:t> Island near the  Philippines in </a:t>
            </a:r>
            <a:r>
              <a:rPr lang="en-US" sz="2400" b="0" i="0" dirty="0" err="1">
                <a:solidFill>
                  <a:schemeClr val="accent1">
                    <a:lumMod val="75000"/>
                  </a:schemeClr>
                </a:solidFill>
                <a:effectLst/>
                <a:latin typeface="Inter var"/>
              </a:rPr>
              <a:t>Kepulauan</a:t>
            </a:r>
            <a:r>
              <a:rPr lang="en-US" sz="2400" b="0" i="0" dirty="0">
                <a:solidFill>
                  <a:schemeClr val="accent1">
                    <a:lumMod val="75000"/>
                  </a:schemeClr>
                </a:solidFill>
                <a:effectLst/>
                <a:latin typeface="Inter var"/>
              </a:rPr>
              <a:t> </a:t>
            </a:r>
            <a:r>
              <a:rPr lang="en-US" sz="2400" b="0" i="0" dirty="0" err="1">
                <a:solidFill>
                  <a:schemeClr val="accent1">
                    <a:lumMod val="75000"/>
                  </a:schemeClr>
                </a:solidFill>
                <a:effectLst/>
                <a:latin typeface="Inter var"/>
              </a:rPr>
              <a:t>Talau</a:t>
            </a:r>
            <a:r>
              <a:rPr lang="en-US" sz="2400" b="0" i="0" dirty="0">
                <a:solidFill>
                  <a:schemeClr val="accent1">
                    <a:lumMod val="75000"/>
                  </a:schemeClr>
                </a:solidFill>
                <a:effectLst/>
                <a:latin typeface="Inter var"/>
              </a:rPr>
              <a:t>. 5. </a:t>
            </a:r>
            <a:r>
              <a:rPr lang="en-US" sz="2400" b="0" i="0" dirty="0" err="1">
                <a:solidFill>
                  <a:schemeClr val="accent1">
                    <a:lumMod val="75000"/>
                  </a:schemeClr>
                </a:solidFill>
                <a:effectLst/>
                <a:latin typeface="Inter var"/>
              </a:rPr>
              <a:t>Pulau</a:t>
            </a:r>
            <a:r>
              <a:rPr lang="en-US" sz="2400" b="0" i="0" dirty="0">
                <a:solidFill>
                  <a:schemeClr val="accent1">
                    <a:lumMod val="75000"/>
                  </a:schemeClr>
                </a:solidFill>
                <a:effectLst/>
                <a:latin typeface="Inter var"/>
              </a:rPr>
              <a:t> </a:t>
            </a:r>
            <a:r>
              <a:rPr lang="en-US" sz="2400" b="0" i="0" dirty="0" err="1">
                <a:solidFill>
                  <a:schemeClr val="accent1">
                    <a:lumMod val="75000"/>
                  </a:schemeClr>
                </a:solidFill>
                <a:effectLst/>
                <a:latin typeface="Inter var"/>
              </a:rPr>
              <a:t>Weh</a:t>
            </a:r>
            <a:r>
              <a:rPr lang="en-US" sz="2400" b="0" i="0" dirty="0">
                <a:solidFill>
                  <a:schemeClr val="accent1">
                    <a:lumMod val="75000"/>
                  </a:schemeClr>
                </a:solidFill>
                <a:effectLst/>
                <a:latin typeface="Inter var"/>
              </a:rPr>
              <a:t> is on the  western tip of Aceh, Indonesia. 6. </a:t>
            </a:r>
            <a:r>
              <a:rPr lang="en-US" sz="2400" b="0" i="0" dirty="0" err="1">
                <a:solidFill>
                  <a:schemeClr val="accent1">
                    <a:lumMod val="75000"/>
                  </a:schemeClr>
                </a:solidFill>
                <a:effectLst/>
                <a:latin typeface="Inter var"/>
              </a:rPr>
              <a:t>Liki</a:t>
            </a:r>
            <a:r>
              <a:rPr lang="en-US" sz="2400" b="0" i="0" dirty="0">
                <a:solidFill>
                  <a:schemeClr val="accent1">
                    <a:lumMod val="75000"/>
                  </a:schemeClr>
                </a:solidFill>
                <a:effectLst/>
                <a:latin typeface="Inter var"/>
              </a:rPr>
              <a:t> Island. directly facing the Pacific Ocean.  Let’s go </a:t>
            </a:r>
            <a:r>
              <a:rPr lang="en-US" sz="2400" b="1" i="0" dirty="0">
                <a:solidFill>
                  <a:schemeClr val="accent1">
                    <a:lumMod val="75000"/>
                  </a:schemeClr>
                </a:solidFill>
                <a:effectLst/>
                <a:latin typeface="Inter var"/>
              </a:rPr>
              <a:t>“ISLAND HOPPING”</a:t>
            </a:r>
          </a:p>
          <a:p>
            <a:r>
              <a:rPr lang="en-US" sz="2400" spc="79" dirty="0">
                <a:solidFill>
                  <a:schemeClr val="tx2"/>
                </a:solidFill>
                <a:latin typeface="Inter var"/>
              </a:rPr>
              <a:t>These examples highlight the diverse and lesser-known destinations in Indonesia that offer unique experiences and natural wonders. Exploring these untapped regions allows travelers to discover the rich cultural heritage, biodiversity, and natural beauty that make 	</a:t>
            </a:r>
            <a:r>
              <a:rPr lang="en-US" sz="3600" b="1" spc="79" dirty="0">
                <a:solidFill>
                  <a:srgbClr val="FF0000"/>
                </a:solidFill>
                <a:latin typeface="Inter var"/>
              </a:rPr>
              <a:t>Indonesia a truly remarkable Maritime destination</a:t>
            </a:r>
            <a:r>
              <a:rPr lang="en-US" sz="3600" b="1" i="1" u="sng" spc="79" dirty="0">
                <a:solidFill>
                  <a:srgbClr val="FF0000"/>
                </a:solidFill>
                <a:latin typeface="Poppins"/>
              </a:rPr>
              <a:t>. </a:t>
            </a:r>
          </a:p>
          <a:p>
            <a:pPr marL="457200" indent="-457200">
              <a:buAutoNum type="arabicPeriod"/>
            </a:pPr>
            <a:endParaRPr lang="en-US" sz="3600" spc="79" dirty="0">
              <a:solidFill>
                <a:srgbClr val="FF0000"/>
              </a:solidFill>
              <a:latin typeface="Poppins"/>
            </a:endParaRPr>
          </a:p>
          <a:p>
            <a:pPr marL="457200" indent="-457200">
              <a:buAutoNum type="arabicPeriod"/>
            </a:pPr>
            <a:endParaRPr lang="en-US" sz="2400" spc="79" dirty="0">
              <a:solidFill>
                <a:srgbClr val="203F5A"/>
              </a:solidFill>
              <a:latin typeface="Poppins"/>
            </a:endParaRPr>
          </a:p>
        </p:txBody>
      </p:sp>
      <p:sp>
        <p:nvSpPr>
          <p:cNvPr id="9" name="Freeform 9"/>
          <p:cNvSpPr/>
          <p:nvPr/>
        </p:nvSpPr>
        <p:spPr>
          <a:xfrm>
            <a:off x="17194439" y="1757097"/>
            <a:ext cx="852995" cy="875021"/>
          </a:xfrm>
          <a:custGeom>
            <a:avLst/>
            <a:gdLst/>
            <a:ahLst/>
            <a:cxnLst/>
            <a:rect l="l" t="t" r="r" b="b"/>
            <a:pathLst>
              <a:path w="852995" h="875021">
                <a:moveTo>
                  <a:pt x="0" y="0"/>
                </a:moveTo>
                <a:lnTo>
                  <a:pt x="852995" y="0"/>
                </a:lnTo>
                <a:lnTo>
                  <a:pt x="852995" y="875021"/>
                </a:lnTo>
                <a:lnTo>
                  <a:pt x="0" y="875021"/>
                </a:lnTo>
                <a:lnTo>
                  <a:pt x="0" y="0"/>
                </a:lnTo>
                <a:close/>
              </a:path>
            </a:pathLst>
          </a:custGeom>
          <a:blipFill>
            <a:blip r:embed="rId5">
              <a:extLst>
                <a:ext uri="{96DAC541-7B7A-43D3-8B79-37D633B846F1}">
                  <asvg:svgBlip xmlns:asvg="http://schemas.microsoft.com/office/drawing/2016/SVG/main" r:embed="rId6"/>
                </a:ext>
              </a:extLst>
            </a:blip>
            <a:stretch>
              <a:fillRect l="-9253" t="-77164" r="-33985" b="-1566"/>
            </a:stretch>
          </a:blipFill>
        </p:spPr>
      </p:sp>
      <p:sp>
        <p:nvSpPr>
          <p:cNvPr id="10" name="Freeform 10"/>
          <p:cNvSpPr/>
          <p:nvPr/>
        </p:nvSpPr>
        <p:spPr>
          <a:xfrm>
            <a:off x="16705828" y="1548500"/>
            <a:ext cx="496089" cy="508899"/>
          </a:xfrm>
          <a:custGeom>
            <a:avLst/>
            <a:gdLst/>
            <a:ahLst/>
            <a:cxnLst/>
            <a:rect l="l" t="t" r="r" b="b"/>
            <a:pathLst>
              <a:path w="496089" h="508899">
                <a:moveTo>
                  <a:pt x="0" y="0"/>
                </a:moveTo>
                <a:lnTo>
                  <a:pt x="496089" y="0"/>
                </a:lnTo>
                <a:lnTo>
                  <a:pt x="496089" y="508899"/>
                </a:lnTo>
                <a:lnTo>
                  <a:pt x="0" y="508899"/>
                </a:lnTo>
                <a:lnTo>
                  <a:pt x="0" y="0"/>
                </a:lnTo>
                <a:close/>
              </a:path>
            </a:pathLst>
          </a:custGeom>
          <a:blipFill>
            <a:blip r:embed="rId5">
              <a:extLst>
                <a:ext uri="{96DAC541-7B7A-43D3-8B79-37D633B846F1}">
                  <asvg:svgBlip xmlns:asvg="http://schemas.microsoft.com/office/drawing/2016/SVG/main" r:embed="rId6"/>
                </a:ext>
              </a:extLst>
            </a:blip>
            <a:stretch>
              <a:fillRect l="-9253" t="-77164" r="-33985" b="-1566"/>
            </a:stretch>
          </a:blipFill>
        </p:spPr>
      </p:sp>
      <p:pic>
        <p:nvPicPr>
          <p:cNvPr id="7" name="Picture 6">
            <a:extLst>
              <a:ext uri="{FF2B5EF4-FFF2-40B4-BE49-F238E27FC236}">
                <a16:creationId xmlns:a16="http://schemas.microsoft.com/office/drawing/2014/main" id="{B048F990-E727-2CEB-C911-3813BD29371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587276" y="23371"/>
            <a:ext cx="1708080" cy="1721745"/>
          </a:xfrm>
          <a:prstGeom prst="rect">
            <a:avLst/>
          </a:prstGeom>
        </p:spPr>
      </p:pic>
    </p:spTree>
    <p:extLst>
      <p:ext uri="{BB962C8B-B14F-4D97-AF65-F5344CB8AC3E}">
        <p14:creationId xmlns:p14="http://schemas.microsoft.com/office/powerpoint/2010/main" val="1400048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9F8F9"/>
        </a:solidFill>
        <a:effectLst/>
      </p:bgPr>
    </p:bg>
    <p:spTree>
      <p:nvGrpSpPr>
        <p:cNvPr id="1" name=""/>
        <p:cNvGrpSpPr/>
        <p:nvPr/>
      </p:nvGrpSpPr>
      <p:grpSpPr>
        <a:xfrm>
          <a:off x="0" y="0"/>
          <a:ext cx="0" cy="0"/>
          <a:chOff x="0" y="0"/>
          <a:chExt cx="0" cy="0"/>
        </a:xfrm>
      </p:grpSpPr>
      <p:sp>
        <p:nvSpPr>
          <p:cNvPr id="2" name="Freeform 2"/>
          <p:cNvSpPr/>
          <p:nvPr/>
        </p:nvSpPr>
        <p:spPr>
          <a:xfrm>
            <a:off x="10275884" y="2747108"/>
            <a:ext cx="7177312" cy="7177312"/>
          </a:xfrm>
          <a:custGeom>
            <a:avLst/>
            <a:gdLst/>
            <a:ahLst/>
            <a:cxnLst/>
            <a:rect l="l" t="t" r="r" b="b"/>
            <a:pathLst>
              <a:path w="7177312" h="7177312">
                <a:moveTo>
                  <a:pt x="0" y="0"/>
                </a:moveTo>
                <a:lnTo>
                  <a:pt x="7177313" y="0"/>
                </a:lnTo>
                <a:lnTo>
                  <a:pt x="7177313" y="7177312"/>
                </a:lnTo>
                <a:lnTo>
                  <a:pt x="0" y="71773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429495" y="8063135"/>
            <a:ext cx="1552706" cy="1861285"/>
          </a:xfrm>
          <a:custGeom>
            <a:avLst/>
            <a:gdLst/>
            <a:ahLst/>
            <a:cxnLst/>
            <a:rect l="l" t="t" r="r" b="b"/>
            <a:pathLst>
              <a:path w="2401531" h="1237090">
                <a:moveTo>
                  <a:pt x="0" y="0"/>
                </a:moveTo>
                <a:lnTo>
                  <a:pt x="2401531" y="0"/>
                </a:lnTo>
                <a:lnTo>
                  <a:pt x="2401531" y="1237091"/>
                </a:lnTo>
                <a:lnTo>
                  <a:pt x="0" y="12370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0515006" y="1028700"/>
            <a:ext cx="6745525" cy="9417836"/>
          </a:xfrm>
          <a:custGeom>
            <a:avLst/>
            <a:gdLst/>
            <a:ahLst/>
            <a:cxnLst/>
            <a:rect l="l" t="t" r="r" b="b"/>
            <a:pathLst>
              <a:path w="6745525" h="9417836">
                <a:moveTo>
                  <a:pt x="0" y="0"/>
                </a:moveTo>
                <a:lnTo>
                  <a:pt x="6745525" y="0"/>
                </a:lnTo>
                <a:lnTo>
                  <a:pt x="6745525" y="9417836"/>
                </a:lnTo>
                <a:lnTo>
                  <a:pt x="0" y="9417836"/>
                </a:lnTo>
                <a:lnTo>
                  <a:pt x="0" y="0"/>
                </a:lnTo>
                <a:close/>
              </a:path>
            </a:pathLst>
          </a:custGeom>
          <a:blipFill>
            <a:blip r:embed="rId6"/>
            <a:stretch>
              <a:fillRect/>
            </a:stretch>
          </a:blipFill>
        </p:spPr>
      </p:sp>
      <p:sp>
        <p:nvSpPr>
          <p:cNvPr id="5" name="Freeform 5"/>
          <p:cNvSpPr/>
          <p:nvPr/>
        </p:nvSpPr>
        <p:spPr>
          <a:xfrm>
            <a:off x="834804" y="1409700"/>
            <a:ext cx="10469151" cy="2988613"/>
          </a:xfrm>
          <a:custGeom>
            <a:avLst/>
            <a:gdLst/>
            <a:ahLst/>
            <a:cxnLst/>
            <a:rect l="l" t="t" r="r" b="b"/>
            <a:pathLst>
              <a:path w="3649908" h="1532961">
                <a:moveTo>
                  <a:pt x="0" y="0"/>
                </a:moveTo>
                <a:lnTo>
                  <a:pt x="3649907" y="0"/>
                </a:lnTo>
                <a:lnTo>
                  <a:pt x="3649907" y="1532961"/>
                </a:lnTo>
                <a:lnTo>
                  <a:pt x="0" y="15329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8189424" y="6506950"/>
            <a:ext cx="3323102" cy="1256737"/>
          </a:xfrm>
          <a:custGeom>
            <a:avLst/>
            <a:gdLst/>
            <a:ahLst/>
            <a:cxnLst/>
            <a:rect l="l" t="t" r="r" b="b"/>
            <a:pathLst>
              <a:path w="3323102" h="1256737">
                <a:moveTo>
                  <a:pt x="0" y="0"/>
                </a:moveTo>
                <a:lnTo>
                  <a:pt x="3323102" y="0"/>
                </a:lnTo>
                <a:lnTo>
                  <a:pt x="3323102" y="1256737"/>
                </a:lnTo>
                <a:lnTo>
                  <a:pt x="0" y="125673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11512526" y="847479"/>
            <a:ext cx="852995" cy="875021"/>
          </a:xfrm>
          <a:custGeom>
            <a:avLst/>
            <a:gdLst/>
            <a:ahLst/>
            <a:cxnLst/>
            <a:rect l="l" t="t" r="r" b="b"/>
            <a:pathLst>
              <a:path w="852995" h="875021">
                <a:moveTo>
                  <a:pt x="0" y="0"/>
                </a:moveTo>
                <a:lnTo>
                  <a:pt x="852995" y="0"/>
                </a:lnTo>
                <a:lnTo>
                  <a:pt x="852995" y="875021"/>
                </a:lnTo>
                <a:lnTo>
                  <a:pt x="0" y="875021"/>
                </a:lnTo>
                <a:lnTo>
                  <a:pt x="0" y="0"/>
                </a:lnTo>
                <a:close/>
              </a:path>
            </a:pathLst>
          </a:custGeom>
          <a:blipFill>
            <a:blip r:embed="rId11">
              <a:extLst>
                <a:ext uri="{96DAC541-7B7A-43D3-8B79-37D633B846F1}">
                  <asvg:svgBlip xmlns:asvg="http://schemas.microsoft.com/office/drawing/2016/SVG/main" r:embed="rId12"/>
                </a:ext>
              </a:extLst>
            </a:blip>
            <a:stretch>
              <a:fillRect l="-9253" t="-77164" r="-33985" b="-1566"/>
            </a:stretch>
          </a:blipFill>
        </p:spPr>
      </p:sp>
      <p:sp>
        <p:nvSpPr>
          <p:cNvPr id="8" name="Freeform 8"/>
          <p:cNvSpPr/>
          <p:nvPr/>
        </p:nvSpPr>
        <p:spPr>
          <a:xfrm>
            <a:off x="11295688" y="1897368"/>
            <a:ext cx="433675" cy="444874"/>
          </a:xfrm>
          <a:custGeom>
            <a:avLst/>
            <a:gdLst/>
            <a:ahLst/>
            <a:cxnLst/>
            <a:rect l="l" t="t" r="r" b="b"/>
            <a:pathLst>
              <a:path w="433675" h="444874">
                <a:moveTo>
                  <a:pt x="0" y="0"/>
                </a:moveTo>
                <a:lnTo>
                  <a:pt x="433676" y="0"/>
                </a:lnTo>
                <a:lnTo>
                  <a:pt x="433676" y="444874"/>
                </a:lnTo>
                <a:lnTo>
                  <a:pt x="0" y="444874"/>
                </a:lnTo>
                <a:lnTo>
                  <a:pt x="0" y="0"/>
                </a:lnTo>
                <a:close/>
              </a:path>
            </a:pathLst>
          </a:custGeom>
          <a:blipFill>
            <a:blip r:embed="rId11">
              <a:extLst>
                <a:ext uri="{96DAC541-7B7A-43D3-8B79-37D633B846F1}">
                  <asvg:svgBlip xmlns:asvg="http://schemas.microsoft.com/office/drawing/2016/SVG/main" r:embed="rId12"/>
                </a:ext>
              </a:extLst>
            </a:blip>
            <a:stretch>
              <a:fillRect l="-9253" t="-77164" r="-33985" b="-1566"/>
            </a:stretch>
          </a:blipFill>
        </p:spPr>
      </p:sp>
      <p:sp>
        <p:nvSpPr>
          <p:cNvPr id="9" name="TextBox 9"/>
          <p:cNvSpPr txBox="1"/>
          <p:nvPr/>
        </p:nvSpPr>
        <p:spPr>
          <a:xfrm>
            <a:off x="1639308" y="1996482"/>
            <a:ext cx="9873217" cy="1603003"/>
          </a:xfrm>
          <a:prstGeom prst="rect">
            <a:avLst/>
          </a:prstGeom>
        </p:spPr>
        <p:txBody>
          <a:bodyPr wrap="square" lIns="0" tIns="0" rIns="0" bIns="0" rtlCol="0" anchor="t">
            <a:spAutoFit/>
          </a:bodyPr>
          <a:lstStyle/>
          <a:p>
            <a:pPr>
              <a:lnSpc>
                <a:spcPts val="13999"/>
              </a:lnSpc>
            </a:pPr>
            <a:r>
              <a:rPr lang="en-US" sz="9999" spc="299" dirty="0" err="1">
                <a:solidFill>
                  <a:srgbClr val="CE4F32"/>
                </a:solidFill>
                <a:latin typeface="Stinger Wide Italics"/>
              </a:rPr>
              <a:t>Terima</a:t>
            </a:r>
            <a:r>
              <a:rPr lang="en-US" sz="9999" spc="299" dirty="0">
                <a:solidFill>
                  <a:srgbClr val="CE4F32"/>
                </a:solidFill>
                <a:latin typeface="Stinger Wide Italics"/>
              </a:rPr>
              <a:t> Kasih</a:t>
            </a:r>
          </a:p>
        </p:txBody>
      </p:sp>
      <p:sp>
        <p:nvSpPr>
          <p:cNvPr id="14" name="TextBox 14"/>
          <p:cNvSpPr txBox="1"/>
          <p:nvPr/>
        </p:nvSpPr>
        <p:spPr>
          <a:xfrm>
            <a:off x="1689659" y="6385006"/>
            <a:ext cx="2323091" cy="1465722"/>
          </a:xfrm>
          <a:prstGeom prst="rect">
            <a:avLst/>
          </a:prstGeom>
        </p:spPr>
        <p:txBody>
          <a:bodyPr wrap="square" lIns="0" tIns="0" rIns="0" bIns="0" rtlCol="0" anchor="t">
            <a:spAutoFit/>
          </a:bodyPr>
          <a:lstStyle/>
          <a:p>
            <a:pPr>
              <a:lnSpc>
                <a:spcPts val="2940"/>
              </a:lnSpc>
            </a:pPr>
            <a:endParaRPr lang="en-US" sz="2100" dirty="0">
              <a:solidFill>
                <a:srgbClr val="203F5A"/>
              </a:solidFill>
              <a:latin typeface="Poppins Medium Bold Italics"/>
            </a:endParaRPr>
          </a:p>
          <a:p>
            <a:pPr>
              <a:lnSpc>
                <a:spcPts val="2940"/>
              </a:lnSpc>
            </a:pPr>
            <a:endParaRPr lang="en-US" sz="2100" dirty="0">
              <a:solidFill>
                <a:srgbClr val="203F5A"/>
              </a:solidFill>
              <a:latin typeface="Poppins Medium Bold Italics"/>
            </a:endParaRPr>
          </a:p>
          <a:p>
            <a:pPr>
              <a:lnSpc>
                <a:spcPts val="2940"/>
              </a:lnSpc>
            </a:pPr>
            <a:r>
              <a:rPr lang="en-US" sz="2100" dirty="0">
                <a:solidFill>
                  <a:srgbClr val="203F5A"/>
                </a:solidFill>
                <a:latin typeface="Poppins Medium Bold Italics"/>
              </a:rPr>
              <a:t>Alexander Nayoan</a:t>
            </a:r>
          </a:p>
          <a:p>
            <a:pPr>
              <a:lnSpc>
                <a:spcPts val="2940"/>
              </a:lnSpc>
            </a:pPr>
            <a:r>
              <a:rPr lang="en-US" sz="2100" dirty="0">
                <a:solidFill>
                  <a:srgbClr val="203F5A"/>
                </a:solidFill>
                <a:latin typeface="Poppins Medium Bold Italics"/>
              </a:rPr>
              <a:t>Joko Haryono</a:t>
            </a:r>
          </a:p>
        </p:txBody>
      </p:sp>
      <p:sp>
        <p:nvSpPr>
          <p:cNvPr id="17" name="TextBox 17"/>
          <p:cNvSpPr txBox="1"/>
          <p:nvPr/>
        </p:nvSpPr>
        <p:spPr>
          <a:xfrm>
            <a:off x="1690113" y="8063135"/>
            <a:ext cx="1727709" cy="424815"/>
          </a:xfrm>
          <a:prstGeom prst="rect">
            <a:avLst/>
          </a:prstGeom>
        </p:spPr>
        <p:txBody>
          <a:bodyPr lIns="0" tIns="0" rIns="0" bIns="0" rtlCol="0" anchor="t">
            <a:spAutoFit/>
          </a:bodyPr>
          <a:lstStyle/>
          <a:p>
            <a:pPr>
              <a:lnSpc>
                <a:spcPts val="3359"/>
              </a:lnSpc>
            </a:pPr>
            <a:r>
              <a:rPr lang="en-US" sz="2400" spc="120" dirty="0">
                <a:solidFill>
                  <a:srgbClr val="203F5A"/>
                </a:solidFill>
                <a:latin typeface="Poppins"/>
              </a:rPr>
              <a:t>BPP PHRI</a:t>
            </a:r>
          </a:p>
        </p:txBody>
      </p:sp>
      <p:sp>
        <p:nvSpPr>
          <p:cNvPr id="18" name="TextBox 18"/>
          <p:cNvSpPr txBox="1"/>
          <p:nvPr/>
        </p:nvSpPr>
        <p:spPr>
          <a:xfrm>
            <a:off x="1749714" y="8487950"/>
            <a:ext cx="5794086" cy="1465722"/>
          </a:xfrm>
          <a:prstGeom prst="rect">
            <a:avLst/>
          </a:prstGeom>
        </p:spPr>
        <p:txBody>
          <a:bodyPr wrap="square" lIns="0" tIns="0" rIns="0" bIns="0" rtlCol="0" anchor="t">
            <a:spAutoFit/>
          </a:bodyPr>
          <a:lstStyle/>
          <a:p>
            <a:pPr>
              <a:lnSpc>
                <a:spcPts val="2940"/>
              </a:lnSpc>
            </a:pPr>
            <a:r>
              <a:rPr lang="en-US" sz="2100" dirty="0">
                <a:solidFill>
                  <a:srgbClr val="203F5A"/>
                </a:solidFill>
                <a:latin typeface="Poppins Medium Bold Italics"/>
              </a:rPr>
              <a:t>Grand Sahid  Jaya Hotel Shopping Arcade #04-05</a:t>
            </a:r>
          </a:p>
          <a:p>
            <a:pPr>
              <a:lnSpc>
                <a:spcPts val="2940"/>
              </a:lnSpc>
            </a:pPr>
            <a:r>
              <a:rPr lang="en-US" sz="2100" dirty="0">
                <a:solidFill>
                  <a:srgbClr val="203F5A"/>
                </a:solidFill>
                <a:latin typeface="Poppins Medium Bold Italics"/>
              </a:rPr>
              <a:t>Jalan </a:t>
            </a:r>
            <a:r>
              <a:rPr lang="en-US" sz="2100">
                <a:solidFill>
                  <a:srgbClr val="203F5A"/>
                </a:solidFill>
                <a:latin typeface="Poppins Medium Bold Italics"/>
              </a:rPr>
              <a:t>Sudirman 86, Karet</a:t>
            </a:r>
            <a:r>
              <a:rPr lang="en-US" sz="2100" dirty="0">
                <a:solidFill>
                  <a:srgbClr val="203F5A"/>
                </a:solidFill>
                <a:latin typeface="Poppins Medium Bold Italics"/>
              </a:rPr>
              <a:t> </a:t>
            </a:r>
            <a:r>
              <a:rPr lang="en-US" sz="2100" dirty="0" err="1">
                <a:solidFill>
                  <a:srgbClr val="203F5A"/>
                </a:solidFill>
                <a:latin typeface="Poppins Medium Bold Italics"/>
              </a:rPr>
              <a:t>Tengsin</a:t>
            </a:r>
            <a:endParaRPr lang="en-US" sz="2100" dirty="0">
              <a:solidFill>
                <a:srgbClr val="203F5A"/>
              </a:solidFill>
              <a:latin typeface="Poppins Medium Bold Italics"/>
            </a:endParaRPr>
          </a:p>
          <a:p>
            <a:pPr>
              <a:lnSpc>
                <a:spcPts val="2940"/>
              </a:lnSpc>
            </a:pPr>
            <a:r>
              <a:rPr lang="en-US" sz="2100" dirty="0">
                <a:solidFill>
                  <a:srgbClr val="203F5A"/>
                </a:solidFill>
                <a:latin typeface="Poppins Medium Bold Italics"/>
              </a:rPr>
              <a:t>Jakarta Pusat - 10220 </a:t>
            </a:r>
          </a:p>
          <a:p>
            <a:pPr>
              <a:lnSpc>
                <a:spcPts val="2940"/>
              </a:lnSpc>
            </a:pPr>
            <a:endParaRPr lang="en-US" sz="2100" dirty="0">
              <a:solidFill>
                <a:srgbClr val="203F5A"/>
              </a:solidFill>
              <a:latin typeface="Poppins Medium Bold Italics"/>
            </a:endParaRPr>
          </a:p>
        </p:txBody>
      </p:sp>
      <p:pic>
        <p:nvPicPr>
          <p:cNvPr id="10" name="Picture 9">
            <a:extLst>
              <a:ext uri="{FF2B5EF4-FFF2-40B4-BE49-F238E27FC236}">
                <a16:creationId xmlns:a16="http://schemas.microsoft.com/office/drawing/2014/main" id="{68EAD235-71B9-9511-2B12-4B57E176631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94774" y="4273558"/>
            <a:ext cx="2694006" cy="272574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0047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2044DF-FD17-2DBA-D87B-C77AA52A5E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800" y="383828"/>
            <a:ext cx="16712218" cy="10021844"/>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B635AEA0-7931-460C-2C87-02500BB76C4E}"/>
              </a:ext>
            </a:extLst>
          </p:cNvPr>
          <p:cNvSpPr txBox="1"/>
          <p:nvPr/>
        </p:nvSpPr>
        <p:spPr>
          <a:xfrm>
            <a:off x="1066800" y="9754969"/>
            <a:ext cx="13106400" cy="646331"/>
          </a:xfrm>
          <a:prstGeom prst="rect">
            <a:avLst/>
          </a:prstGeom>
          <a:noFill/>
        </p:spPr>
        <p:txBody>
          <a:bodyPr wrap="square">
            <a:spAutoFit/>
          </a:bodyPr>
          <a:lstStyle/>
          <a:p>
            <a:r>
              <a:rPr lang="en-US" dirty="0">
                <a:hlinkClick r:id="rId4"/>
              </a:rPr>
              <a:t>http://pariwisata.kepulauanselayarkab.go.id/wp-content/uploads/2020/09/Peta-Sebaran-KEK-Indonesia_20200217153755.png</a:t>
            </a:r>
            <a:r>
              <a:rPr lang="en-US" dirty="0"/>
              <a:t> -- 16/5</a:t>
            </a:r>
          </a:p>
          <a:p>
            <a:endParaRPr lang="en-US" dirty="0"/>
          </a:p>
        </p:txBody>
      </p:sp>
      <p:pic>
        <p:nvPicPr>
          <p:cNvPr id="2" name="Picture 1">
            <a:extLst>
              <a:ext uri="{FF2B5EF4-FFF2-40B4-BE49-F238E27FC236}">
                <a16:creationId xmlns:a16="http://schemas.microsoft.com/office/drawing/2014/main" id="{C7DF2363-3ECB-3510-FC02-D231E98FB1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71220" y="23371"/>
            <a:ext cx="1224136" cy="1233929"/>
          </a:xfrm>
          <a:prstGeom prst="rect">
            <a:avLst/>
          </a:prstGeom>
        </p:spPr>
      </p:pic>
    </p:spTree>
    <p:extLst>
      <p:ext uri="{BB962C8B-B14F-4D97-AF65-F5344CB8AC3E}">
        <p14:creationId xmlns:p14="http://schemas.microsoft.com/office/powerpoint/2010/main" val="27447000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1885</TotalTime>
  <Words>2973</Words>
  <Application>Microsoft Office PowerPoint</Application>
  <PresentationFormat>Custom</PresentationFormat>
  <Paragraphs>306</Paragraphs>
  <Slides>20</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Inter var</vt:lpstr>
      <vt:lpstr>Times New Roman</vt:lpstr>
      <vt:lpstr>Poppins Medium Bold Italics</vt:lpstr>
      <vt:lpstr>Calibri</vt:lpstr>
      <vt:lpstr>Arial</vt:lpstr>
      <vt:lpstr>Poppins</vt:lpstr>
      <vt:lpstr>Tahoma</vt:lpstr>
      <vt:lpstr>Arial MT</vt:lpstr>
      <vt:lpstr>Stinger Wide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Light Blue Brown Modern Minimalist Bali Travel Guide Presentation</dc:title>
  <dc:creator>TOURISM</dc:creator>
  <cp:lastModifiedBy>PHM Hotels | Alex Nayoan</cp:lastModifiedBy>
  <cp:revision>10</cp:revision>
  <dcterms:created xsi:type="dcterms:W3CDTF">2006-08-16T00:00:00Z</dcterms:created>
  <dcterms:modified xsi:type="dcterms:W3CDTF">2023-06-30T05:28:51Z</dcterms:modified>
  <dc:identifier>DAFltLPOwIc</dc:identifier>
</cp:coreProperties>
</file>