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2" r:id="rId3"/>
    <p:sldId id="270" r:id="rId5"/>
    <p:sldId id="263" r:id="rId6"/>
    <p:sldId id="264" r:id="rId7"/>
    <p:sldId id="265" r:id="rId8"/>
    <p:sldId id="286" r:id="rId9"/>
    <p:sldId id="276" r:id="rId10"/>
    <p:sldId id="279" r:id="rId11"/>
    <p:sldId id="260" r:id="rId12"/>
    <p:sldId id="282" r:id="rId13"/>
    <p:sldId id="292" r:id="rId14"/>
    <p:sldId id="293" r:id="rId15"/>
    <p:sldId id="28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6E2E29-D1AC-448D-9BA3-1159645062EB}"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EA3A3-0F3F-4C8E-B96B-9D86BC081A4D}"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9BDFCD-FA76-4B23-A82F-53C45E4BB03D}"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503115FC-F988-480C-A1F3-8708FBF7D76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503115FC-F988-480C-A1F3-8708FBF7D76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endParaRPr lang="en-US"/>
          </a:p>
        </p:txBody>
      </p:sp>
      <p:sp>
        <p:nvSpPr>
          <p:cNvPr id="4" name="Date Placeholder 3"/>
          <p:cNvSpPr>
            <a:spLocks noGrp="1"/>
          </p:cNvSpPr>
          <p:nvPr>
            <p:ph type="dt" sz="half" idx="10"/>
          </p:nvPr>
        </p:nvSpPr>
        <p:spPr/>
        <p:txBody>
          <a:bodyPr/>
          <a:lstStyle/>
          <a:p>
            <a:fld id="{503115FC-F988-480C-A1F3-8708FBF7D76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503115FC-F988-480C-A1F3-8708FBF7D76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503115FC-F988-480C-A1F3-8708FBF7D76B}"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503115FC-F988-480C-A1F3-8708FBF7D76B}"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3115FC-F988-480C-A1F3-8708FBF7D76B}"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503115FC-F988-480C-A1F3-8708FBF7D76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503115FC-F988-480C-A1F3-8708FBF7D76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503115FC-F988-480C-A1F3-8708FBF7D76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503115FC-F988-480C-A1F3-8708FBF7D76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9407-5200-456E-8465-1282AFD1A06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3115FC-F988-480C-A1F3-8708FBF7D76B}"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F69407-5200-456E-8465-1282AFD1A06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descr="Hasil gambar untuk GAMBAR ucapan terima kasih"/>
          <p:cNvSpPr>
            <a:spLocks noChangeAspect="1" noChangeArrowheads="1"/>
          </p:cNvSpPr>
          <p:nvPr/>
        </p:nvSpPr>
        <p:spPr bwMode="auto">
          <a:xfrm>
            <a:off x="1679575" y="457201"/>
            <a:ext cx="1676400" cy="842963"/>
          </a:xfrm>
          <a:prstGeom prst="rect">
            <a:avLst/>
          </a:prstGeom>
          <a:noFill/>
          <a:ln w="9525">
            <a:noFill/>
            <a:miter lim="800000"/>
          </a:ln>
        </p:spPr>
        <p:txBody>
          <a:bodyPr/>
          <a:lstStyle/>
          <a:p>
            <a:endParaRPr lang="en-US" sz="1350"/>
          </a:p>
        </p:txBody>
      </p:sp>
      <p:sp>
        <p:nvSpPr>
          <p:cNvPr id="37891" name="AutoShape 4" descr="Hasil gambar untuk GAMBAR ucapan terima kasih"/>
          <p:cNvSpPr>
            <a:spLocks noChangeAspect="1" noChangeArrowheads="1"/>
          </p:cNvSpPr>
          <p:nvPr/>
        </p:nvSpPr>
        <p:spPr bwMode="auto">
          <a:xfrm>
            <a:off x="1831975" y="571501"/>
            <a:ext cx="1676400" cy="842963"/>
          </a:xfrm>
          <a:prstGeom prst="rect">
            <a:avLst/>
          </a:prstGeom>
          <a:noFill/>
          <a:ln w="9525">
            <a:noFill/>
            <a:miter lim="800000"/>
          </a:ln>
        </p:spPr>
        <p:txBody>
          <a:bodyPr/>
          <a:lstStyle/>
          <a:p>
            <a:endParaRPr lang="en-US" sz="1350"/>
          </a:p>
        </p:txBody>
      </p:sp>
      <p:sp>
        <p:nvSpPr>
          <p:cNvPr id="37894" name="TextBox 6"/>
          <p:cNvSpPr txBox="1">
            <a:spLocks noChangeArrowheads="1"/>
          </p:cNvSpPr>
          <p:nvPr/>
        </p:nvSpPr>
        <p:spPr bwMode="auto">
          <a:xfrm>
            <a:off x="8894620" y="6557918"/>
            <a:ext cx="1828800" cy="300082"/>
          </a:xfrm>
          <a:prstGeom prst="rect">
            <a:avLst/>
          </a:prstGeom>
          <a:solidFill>
            <a:srgbClr val="002060"/>
          </a:solidFill>
          <a:ln w="9525">
            <a:noFill/>
            <a:miter lim="800000"/>
          </a:ln>
        </p:spPr>
        <p:txBody>
          <a:bodyPr>
            <a:spAutoFit/>
          </a:bodyPr>
          <a:lstStyle/>
          <a:p>
            <a:r>
              <a:rPr lang="en-US" sz="1350" dirty="0">
                <a:solidFill>
                  <a:srgbClr val="FFC000"/>
                </a:solidFill>
              </a:rPr>
              <a:t>@ </a:t>
            </a:r>
            <a:r>
              <a:rPr lang="en-US" sz="1050" dirty="0">
                <a:solidFill>
                  <a:srgbClr val="FFC000"/>
                </a:solidFill>
              </a:rPr>
              <a:t>Gusde’2023</a:t>
            </a:r>
            <a:endParaRPr lang="en-US" sz="1050" dirty="0">
              <a:solidFill>
                <a:srgbClr val="FFC000"/>
              </a:solidFill>
            </a:endParaRPr>
          </a:p>
        </p:txBody>
      </p:sp>
      <p:sp>
        <p:nvSpPr>
          <p:cNvPr id="7" name="Rectangle 2"/>
          <p:cNvSpPr txBox="1">
            <a:spLocks noChangeArrowheads="1"/>
          </p:cNvSpPr>
          <p:nvPr/>
        </p:nvSpPr>
        <p:spPr>
          <a:xfrm>
            <a:off x="2133600" y="2500312"/>
            <a:ext cx="7772400" cy="928688"/>
          </a:xfrm>
          <a:prstGeom prst="rect">
            <a:avLst/>
          </a:prstGeom>
        </p:spPr>
        <p:txBody>
          <a:bodyPr>
            <a:noAutofit/>
          </a:bodyPr>
          <a:lstStyle/>
          <a:p>
            <a:pPr algn="ctr"/>
            <a:r>
              <a:rPr lang="en-US" sz="3600" dirty="0"/>
              <a:t>Sustainable Indonesian Tourism; </a:t>
            </a:r>
            <a:endParaRPr lang="en-US" sz="3600" dirty="0"/>
          </a:p>
          <a:p>
            <a:pPr algn="ctr"/>
            <a:endParaRPr lang="en-US" sz="3600" dirty="0">
              <a:latin typeface="Aparajita" panose="020B0604020202020204" pitchFamily="34" charset="0"/>
              <a:ea typeface="+mj-ea"/>
              <a:cs typeface="Aparajita" panose="020B0604020202020204" pitchFamily="34" charset="0"/>
            </a:endParaRPr>
          </a:p>
        </p:txBody>
      </p:sp>
      <p:sp>
        <p:nvSpPr>
          <p:cNvPr id="8" name="Rectangle 3"/>
          <p:cNvSpPr txBox="1">
            <a:spLocks noChangeArrowheads="1"/>
          </p:cNvSpPr>
          <p:nvPr/>
        </p:nvSpPr>
        <p:spPr>
          <a:xfrm>
            <a:off x="4041775" y="4171950"/>
            <a:ext cx="5699795" cy="1028700"/>
          </a:xfrm>
          <a:prstGeom prst="rect">
            <a:avLst/>
          </a:prstGeom>
        </p:spPr>
        <p:txBody>
          <a:bodyPr>
            <a:noAutofit/>
          </a:bodyPr>
          <a:lstStyle/>
          <a:p>
            <a:r>
              <a:rPr lang="en-US" sz="1350" b="1" dirty="0">
                <a:solidFill>
                  <a:srgbClr val="002060"/>
                </a:solidFill>
              </a:rPr>
              <a:t>DR. GUSTI KADE SUTAWA, SE.,MM.,MBA</a:t>
            </a:r>
            <a:endParaRPr lang="en-US" sz="1350" b="1" dirty="0">
              <a:solidFill>
                <a:srgbClr val="002060"/>
              </a:solidFill>
            </a:endParaRPr>
          </a:p>
          <a:p>
            <a:pPr marL="214630" indent="-214630">
              <a:buFont typeface="Courier New" panose="02070309020205020404" pitchFamily="49" charset="0"/>
              <a:buChar char="o"/>
            </a:pPr>
            <a:r>
              <a:rPr lang="en-US" sz="1350" dirty="0"/>
              <a:t>The President of Nawa </a:t>
            </a:r>
            <a:r>
              <a:rPr lang="en-US" sz="1350" dirty="0" err="1"/>
              <a:t>Cita</a:t>
            </a:r>
            <a:r>
              <a:rPr lang="en-US" sz="1350" dirty="0"/>
              <a:t> </a:t>
            </a:r>
            <a:r>
              <a:rPr lang="en-US" sz="1350" dirty="0" err="1"/>
              <a:t>Pariwisata</a:t>
            </a:r>
            <a:r>
              <a:rPr lang="en-US" sz="1350" dirty="0"/>
              <a:t> Indonesia</a:t>
            </a:r>
            <a:endParaRPr lang="en-US" sz="1350" dirty="0"/>
          </a:p>
          <a:p>
            <a:pPr marL="214630" indent="-214630">
              <a:buFont typeface="Courier New" panose="02070309020205020404" pitchFamily="49" charset="0"/>
              <a:buChar char="o"/>
            </a:pPr>
            <a:r>
              <a:rPr lang="en-US" sz="1350" dirty="0"/>
              <a:t>Lecture at The International Institute of Tourism and Business</a:t>
            </a:r>
            <a:endParaRPr lang="en-US" sz="1350" dirty="0"/>
          </a:p>
          <a:p>
            <a:pPr marL="214630" indent="-214630">
              <a:buFont typeface="Courier New" panose="02070309020205020404" pitchFamily="49" charset="0"/>
              <a:buChar char="o"/>
            </a:pPr>
            <a:r>
              <a:rPr lang="en-US" sz="1350" dirty="0"/>
              <a:t>The Chairman of  Bali Tourism Community Alliance </a:t>
            </a:r>
            <a:endParaRPr lang="en-US" sz="1350" dirty="0"/>
          </a:p>
          <a:p>
            <a:pPr marL="214630" indent="-214630">
              <a:buFont typeface="Courier New" panose="02070309020205020404" pitchFamily="49" charset="0"/>
              <a:buChar char="o"/>
            </a:pPr>
            <a:r>
              <a:rPr lang="en-US" sz="1350" dirty="0"/>
              <a:t>Member of Tourism Expert  Team of Bali Province  </a:t>
            </a:r>
            <a:endParaRPr lang="en-US" sz="1350" dirty="0"/>
          </a:p>
          <a:p>
            <a:pPr marL="214630" indent="-214630">
              <a:buFont typeface="Courier New" panose="02070309020205020404" pitchFamily="49" charset="0"/>
              <a:buChar char="o"/>
            </a:pPr>
            <a:r>
              <a:rPr lang="en-US" sz="1350" dirty="0"/>
              <a:t>Director/CEO of PT </a:t>
            </a:r>
            <a:r>
              <a:rPr lang="en-US" sz="1350" dirty="0" err="1"/>
              <a:t>Saron</a:t>
            </a:r>
            <a:r>
              <a:rPr lang="en-US" sz="1350" dirty="0"/>
              <a:t> Hotel Management</a:t>
            </a:r>
            <a:endParaRPr lang="en-US" sz="1350" dirty="0"/>
          </a:p>
          <a:p>
            <a:pPr marL="214630" indent="-214630">
              <a:buFont typeface="Courier New" panose="02070309020205020404" pitchFamily="49" charset="0"/>
              <a:buChar char="o"/>
            </a:pPr>
            <a:r>
              <a:rPr lang="en-US" sz="1350" dirty="0"/>
              <a:t>Advisory board member of Bali Chamber of Commerce and Trade, IHGMA Central Board, HAMI Bali, APINDO Bali, IHRA </a:t>
            </a:r>
            <a:r>
              <a:rPr lang="en-US" sz="1350" dirty="0" err="1"/>
              <a:t>Badung</a:t>
            </a:r>
            <a:r>
              <a:rPr lang="en-US" sz="1350" dirty="0"/>
              <a:t> Chapter, HKTI Bali, </a:t>
            </a:r>
            <a:r>
              <a:rPr lang="en-US" sz="1350" dirty="0" err="1"/>
              <a:t>Etc</a:t>
            </a:r>
            <a:endParaRPr lang="en-US" sz="1350" dirty="0"/>
          </a:p>
          <a:p>
            <a:pPr marL="257175" indent="-257175" algn="ctr" defTabSz="685800">
              <a:spcBef>
                <a:spcPct val="20000"/>
              </a:spcBef>
              <a:defRPr/>
            </a:pPr>
            <a:endParaRPr lang="en-US" sz="2100" b="1" dirty="0">
              <a:solidFill>
                <a:srgbClr val="0070C0"/>
              </a:solidFill>
            </a:endParaRPr>
          </a:p>
        </p:txBody>
      </p:sp>
      <p:sp>
        <p:nvSpPr>
          <p:cNvPr id="9" name="Line 4"/>
          <p:cNvSpPr>
            <a:spLocks noChangeShapeType="1"/>
          </p:cNvSpPr>
          <p:nvPr/>
        </p:nvSpPr>
        <p:spPr bwMode="auto">
          <a:xfrm>
            <a:off x="2081213" y="4143375"/>
            <a:ext cx="7924800" cy="0"/>
          </a:xfrm>
          <a:prstGeom prst="line">
            <a:avLst/>
          </a:prstGeom>
        </p:spPr>
        <p:style>
          <a:lnRef idx="3">
            <a:schemeClr val="accent3"/>
          </a:lnRef>
          <a:fillRef idx="0">
            <a:schemeClr val="accent3"/>
          </a:fillRef>
          <a:effectRef idx="2">
            <a:schemeClr val="accent3"/>
          </a:effectRef>
          <a:fontRef idx="minor">
            <a:schemeClr val="tx1"/>
          </a:fontRef>
        </p:style>
        <p:txBody>
          <a:bodyPr/>
          <a:lstStyle/>
          <a:p>
            <a:pPr>
              <a:defRPr/>
            </a:pPr>
            <a:endParaRPr lang="en-US" sz="1350"/>
          </a:p>
        </p:txBody>
      </p:sp>
      <p:pic>
        <p:nvPicPr>
          <p:cNvPr id="16" name="Picture 2" descr="goesde"/>
          <p:cNvPicPr>
            <a:picLocks noChangeAspect="1" noChangeArrowheads="1"/>
          </p:cNvPicPr>
          <p:nvPr/>
        </p:nvPicPr>
        <p:blipFill>
          <a:blip r:embed="rId1" cstate="print"/>
          <a:srcRect/>
          <a:stretch>
            <a:fillRect/>
          </a:stretch>
        </p:blipFill>
        <p:spPr bwMode="auto">
          <a:xfrm>
            <a:off x="2670175" y="4291862"/>
            <a:ext cx="1371600" cy="1804138"/>
          </a:xfrm>
          <a:prstGeom prst="rect">
            <a:avLst/>
          </a:prstGeom>
          <a:noFill/>
          <a:ln w="9525">
            <a:noFill/>
            <a:miter lim="800000"/>
            <a:headEnd/>
            <a:tailEnd/>
          </a:ln>
        </p:spPr>
      </p:pic>
      <p:pic>
        <p:nvPicPr>
          <p:cNvPr id="17" name="Picture 30" descr="Description: Hasil gambar untuk destinasi bali tourism"/>
          <p:cNvPicPr>
            <a:picLocks noChangeAspect="1" noChangeArrowheads="1"/>
          </p:cNvPicPr>
          <p:nvPr/>
        </p:nvPicPr>
        <p:blipFill>
          <a:blip r:embed="rId2"/>
          <a:srcRect/>
          <a:stretch>
            <a:fillRect/>
          </a:stretch>
        </p:blipFill>
        <p:spPr bwMode="auto">
          <a:xfrm>
            <a:off x="2133600" y="609600"/>
            <a:ext cx="2743200" cy="1752600"/>
          </a:xfrm>
          <a:prstGeom prst="rect">
            <a:avLst/>
          </a:prstGeom>
          <a:noFill/>
          <a:ln w="9525">
            <a:noFill/>
            <a:miter lim="800000"/>
            <a:headEnd/>
            <a:tailEnd/>
          </a:ln>
        </p:spPr>
      </p:pic>
      <p:pic>
        <p:nvPicPr>
          <p:cNvPr id="18" name="Picture 2" descr="C:\Users\User\Downloads\2018-05-10-PHOTO-000014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1" y="609600"/>
            <a:ext cx="2743201"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Hasil gambar untuk tri hita karana"/>
          <p:cNvPicPr>
            <a:picLocks noChangeAspect="1" noChangeArrowheads="1"/>
          </p:cNvPicPr>
          <p:nvPr/>
        </p:nvPicPr>
        <p:blipFill>
          <a:blip r:embed="rId4" cstate="print"/>
          <a:srcRect/>
          <a:stretch>
            <a:fillRect/>
          </a:stretch>
        </p:blipFill>
        <p:spPr bwMode="auto">
          <a:xfrm>
            <a:off x="4876800" y="609600"/>
            <a:ext cx="2209800" cy="1752600"/>
          </a:xfrm>
          <a:prstGeom prst="rect">
            <a:avLst/>
          </a:prstGeom>
          <a:noFill/>
          <a:ln w="9525">
            <a:noFill/>
            <a:miter lim="800000"/>
            <a:headEnd/>
            <a:tailEnd/>
          </a:ln>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12192000" cy="1181100"/>
          </a:xfrm>
          <a:solidFill>
            <a:srgbClr val="002060"/>
          </a:solidFill>
        </p:spPr>
        <p:txBody>
          <a:bodyPr>
            <a:normAutofit/>
          </a:bodyPr>
          <a:lstStyle/>
          <a:p>
            <a:r>
              <a:rPr lang="es-ES" sz="3200" b="1" dirty="0" err="1">
                <a:solidFill>
                  <a:srgbClr val="FFC000"/>
                </a:solidFill>
              </a:rPr>
              <a:t>Environment</a:t>
            </a:r>
            <a:r>
              <a:rPr lang="en-US" altLang="es-ES" sz="3200" b="1" dirty="0" err="1">
                <a:solidFill>
                  <a:srgbClr val="FFC000"/>
                </a:solidFill>
              </a:rPr>
              <a:t>a</a:t>
            </a:r>
            <a:r>
              <a:rPr lang="es-ES" sz="3200" b="1" dirty="0" err="1">
                <a:solidFill>
                  <a:srgbClr val="FFC000"/>
                </a:solidFill>
              </a:rPr>
              <a:t>l</a:t>
            </a:r>
            <a:r>
              <a:rPr lang="es-ES" sz="3200" b="1" dirty="0">
                <a:solidFill>
                  <a:srgbClr val="FFC000"/>
                </a:solidFill>
              </a:rPr>
              <a:t> </a:t>
            </a:r>
            <a:r>
              <a:rPr lang="es-ES" sz="3200" b="1" dirty="0" err="1">
                <a:solidFill>
                  <a:srgbClr val="FFC000"/>
                </a:solidFill>
              </a:rPr>
              <a:t>Conservation</a:t>
            </a:r>
            <a:r>
              <a:rPr lang="es-ES" sz="3200" b="1" dirty="0">
                <a:solidFill>
                  <a:srgbClr val="FFC000"/>
                </a:solidFill>
              </a:rPr>
              <a:t>: </a:t>
            </a:r>
            <a:r>
              <a:rPr lang="es-ES" sz="3200" b="1" dirty="0" err="1">
                <a:solidFill>
                  <a:srgbClr val="FFC000"/>
                </a:solidFill>
              </a:rPr>
              <a:t>Sustainable</a:t>
            </a:r>
            <a:r>
              <a:rPr lang="es-ES" sz="3200" b="1" dirty="0">
                <a:solidFill>
                  <a:srgbClr val="FFC000"/>
                </a:solidFill>
              </a:rPr>
              <a:t> </a:t>
            </a:r>
            <a:r>
              <a:rPr lang="es-ES" sz="3200" b="1" dirty="0" err="1">
                <a:solidFill>
                  <a:srgbClr val="FFC000"/>
                </a:solidFill>
              </a:rPr>
              <a:t>Tourism</a:t>
            </a:r>
            <a:r>
              <a:rPr lang="es-ES" sz="3200" b="1" dirty="0">
                <a:solidFill>
                  <a:srgbClr val="FFC000"/>
                </a:solidFill>
              </a:rPr>
              <a:t> Capital</a:t>
            </a:r>
            <a:endParaRPr lang="es-ES" sz="3200" b="1" dirty="0">
              <a:solidFill>
                <a:srgbClr val="FFC000"/>
              </a:solidFill>
            </a:endParaRPr>
          </a:p>
        </p:txBody>
      </p:sp>
      <p:sp>
        <p:nvSpPr>
          <p:cNvPr id="2" name="Content Placeholder 1"/>
          <p:cNvSpPr>
            <a:spLocks noGrp="1"/>
          </p:cNvSpPr>
          <p:nvPr>
            <p:ph idx="1"/>
          </p:nvPr>
        </p:nvSpPr>
        <p:spPr>
          <a:xfrm>
            <a:off x="533400" y="1604211"/>
            <a:ext cx="4095750" cy="4572752"/>
          </a:xfrm>
          <a:solidFill>
            <a:schemeClr val="tx2">
              <a:lumMod val="40000"/>
              <a:lumOff val="60000"/>
            </a:schemeClr>
          </a:solidFill>
        </p:spPr>
        <p:txBody>
          <a:bodyPr>
            <a:noAutofit/>
          </a:bodyPr>
          <a:lstStyle/>
          <a:p>
            <a:pPr algn="ctr">
              <a:buNone/>
            </a:pPr>
            <a:r>
              <a:rPr lang="en-US" sz="4000" dirty="0"/>
              <a:t>Orientation of Sustainable tourism development</a:t>
            </a:r>
            <a:endParaRPr lang="en-US" sz="4000" dirty="0"/>
          </a:p>
        </p:txBody>
      </p:sp>
      <p:grpSp>
        <p:nvGrpSpPr>
          <p:cNvPr id="13" name="Group 12"/>
          <p:cNvGrpSpPr/>
          <p:nvPr/>
        </p:nvGrpSpPr>
        <p:grpSpPr>
          <a:xfrm>
            <a:off x="5316855" y="1774190"/>
            <a:ext cx="6248400" cy="2798981"/>
            <a:chOff x="5448300" y="2647950"/>
            <a:chExt cx="6248400" cy="2798981"/>
          </a:xfrm>
        </p:grpSpPr>
        <p:sp>
          <p:nvSpPr>
            <p:cNvPr id="9" name="TextBox 8"/>
            <p:cNvSpPr txBox="1"/>
            <p:nvPr/>
          </p:nvSpPr>
          <p:spPr>
            <a:xfrm>
              <a:off x="9601200" y="4800600"/>
              <a:ext cx="2095500" cy="646331"/>
            </a:xfrm>
            <a:prstGeom prst="rect">
              <a:avLst/>
            </a:prstGeom>
            <a:noFill/>
            <a:ln>
              <a:solidFill>
                <a:schemeClr val="tx1"/>
              </a:solidFill>
            </a:ln>
          </p:spPr>
          <p:txBody>
            <a:bodyPr wrap="square" rtlCol="0">
              <a:spAutoFit/>
            </a:bodyPr>
            <a:lstStyle/>
            <a:p>
              <a:pPr algn="ctr"/>
              <a:r>
                <a:rPr lang="en-US" dirty="0"/>
                <a:t>Ecological sustainability</a:t>
              </a:r>
              <a:endParaRPr lang="en-US" dirty="0"/>
            </a:p>
          </p:txBody>
        </p:sp>
        <p:sp>
          <p:nvSpPr>
            <p:cNvPr id="10" name="TextBox 9"/>
            <p:cNvSpPr txBox="1"/>
            <p:nvPr/>
          </p:nvSpPr>
          <p:spPr>
            <a:xfrm>
              <a:off x="7543800" y="2647950"/>
              <a:ext cx="2419350" cy="646331"/>
            </a:xfrm>
            <a:prstGeom prst="rect">
              <a:avLst/>
            </a:prstGeom>
            <a:noFill/>
            <a:ln>
              <a:solidFill>
                <a:schemeClr val="tx1"/>
              </a:solidFill>
            </a:ln>
          </p:spPr>
          <p:txBody>
            <a:bodyPr wrap="square" rtlCol="0">
              <a:spAutoFit/>
            </a:bodyPr>
            <a:lstStyle/>
            <a:p>
              <a:pPr algn="ctr"/>
              <a:r>
                <a:rPr lang="en-US" dirty="0"/>
                <a:t>Socio-Cultural continuity</a:t>
              </a:r>
              <a:endParaRPr lang="en-US" dirty="0"/>
            </a:p>
          </p:txBody>
        </p:sp>
        <p:sp>
          <p:nvSpPr>
            <p:cNvPr id="8" name="TextBox 7"/>
            <p:cNvSpPr txBox="1"/>
            <p:nvPr/>
          </p:nvSpPr>
          <p:spPr>
            <a:xfrm>
              <a:off x="5448300" y="4781550"/>
              <a:ext cx="2114550" cy="369332"/>
            </a:xfrm>
            <a:prstGeom prst="rect">
              <a:avLst/>
            </a:prstGeom>
            <a:noFill/>
            <a:ln>
              <a:solidFill>
                <a:schemeClr val="tx1"/>
              </a:solidFill>
            </a:ln>
          </p:spPr>
          <p:txBody>
            <a:bodyPr wrap="square" rtlCol="0">
              <a:spAutoFit/>
            </a:bodyPr>
            <a:lstStyle/>
            <a:p>
              <a:pPr algn="ctr"/>
              <a:r>
                <a:rPr lang="en-US" dirty="0"/>
                <a:t>Economic continuity</a:t>
              </a:r>
              <a:endParaRPr lang="en-US" dirty="0"/>
            </a:p>
          </p:txBody>
        </p:sp>
        <p:sp>
          <p:nvSpPr>
            <p:cNvPr id="12" name="Isosceles Triangle 11"/>
            <p:cNvSpPr/>
            <p:nvPr/>
          </p:nvSpPr>
          <p:spPr>
            <a:xfrm>
              <a:off x="7467600" y="3219450"/>
              <a:ext cx="2324100" cy="207645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newsfla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txBox="1"/>
          <p:nvPr/>
        </p:nvSpPr>
        <p:spPr bwMode="auto">
          <a:xfrm>
            <a:off x="1524000" y="0"/>
            <a:ext cx="9144000" cy="533400"/>
          </a:xfrm>
          <a:prstGeom prst="rect">
            <a:avLst/>
          </a:prstGeom>
          <a:solidFill>
            <a:srgbClr val="0000FF"/>
          </a:solidFill>
          <a:ln w="9525">
            <a:solidFill>
              <a:srgbClr val="0000FF"/>
            </a:solidFill>
            <a:miter lim="800000"/>
          </a:ln>
        </p:spPr>
        <p:txBody>
          <a:bodyPr anchor="ctr"/>
          <a:lstStyle/>
          <a:p>
            <a:pPr algn="ctr"/>
            <a:r>
              <a:rPr lang="en-US" sz="2400" b="1" dirty="0">
                <a:solidFill>
                  <a:srgbClr val="FFFF00"/>
                </a:solidFill>
              </a:rPr>
              <a:t>THE MAIN PRODUCTS OF  INDONESIAN TOURISM</a:t>
            </a:r>
            <a:endParaRPr lang="en-US" sz="2400" b="1" dirty="0">
              <a:solidFill>
                <a:srgbClr val="FFFF00"/>
              </a:solidFill>
            </a:endParaRPr>
          </a:p>
        </p:txBody>
      </p:sp>
      <p:pic>
        <p:nvPicPr>
          <p:cNvPr id="31747" name="Picture 3"/>
          <p:cNvPicPr>
            <a:picLocks noChangeAspect="1" noChangeArrowheads="1"/>
          </p:cNvPicPr>
          <p:nvPr/>
        </p:nvPicPr>
        <p:blipFill>
          <a:blip r:embed="rId1"/>
          <a:srcRect/>
          <a:stretch>
            <a:fillRect/>
          </a:stretch>
        </p:blipFill>
        <p:spPr bwMode="auto">
          <a:xfrm>
            <a:off x="2344737" y="685800"/>
            <a:ext cx="7502525" cy="4419600"/>
          </a:xfrm>
          <a:prstGeom prst="rect">
            <a:avLst/>
          </a:prstGeom>
          <a:noFill/>
          <a:ln w="9525">
            <a:noFill/>
            <a:miter lim="800000"/>
            <a:headEnd/>
            <a:tailEnd/>
          </a:ln>
          <a:effectLst>
            <a:prstShdw prst="shdw17" dist="17961" dir="2700000">
              <a:schemeClr val="accent1">
                <a:gamma/>
                <a:shade val="60000"/>
                <a:invGamma/>
              </a:schemeClr>
            </a:prstShdw>
          </a:effectLst>
        </p:spPr>
      </p:pic>
      <p:grpSp>
        <p:nvGrpSpPr>
          <p:cNvPr id="2" name="Group 7"/>
          <p:cNvGrpSpPr/>
          <p:nvPr/>
        </p:nvGrpSpPr>
        <p:grpSpPr bwMode="auto">
          <a:xfrm>
            <a:off x="1524000" y="5334000"/>
            <a:ext cx="9144000" cy="1524000"/>
            <a:chOff x="0" y="5334000"/>
            <a:chExt cx="9144000" cy="1524000"/>
          </a:xfrm>
        </p:grpSpPr>
        <p:pic>
          <p:nvPicPr>
            <p:cNvPr id="16389" name="Picture 25" descr="Description: Hasil gambar untuk gambar destination bali tourism plan"/>
            <p:cNvPicPr>
              <a:picLocks noChangeAspect="1" noChangeArrowheads="1"/>
            </p:cNvPicPr>
            <p:nvPr/>
          </p:nvPicPr>
          <p:blipFill>
            <a:blip r:embed="rId2"/>
            <a:srcRect/>
            <a:stretch>
              <a:fillRect/>
            </a:stretch>
          </p:blipFill>
          <p:spPr bwMode="auto">
            <a:xfrm>
              <a:off x="6019800" y="5334000"/>
              <a:ext cx="3124200" cy="1524000"/>
            </a:xfrm>
            <a:prstGeom prst="rect">
              <a:avLst/>
            </a:prstGeom>
            <a:noFill/>
            <a:ln w="9525">
              <a:noFill/>
              <a:miter lim="800000"/>
              <a:headEnd/>
              <a:tailEnd/>
            </a:ln>
          </p:spPr>
        </p:pic>
        <p:pic>
          <p:nvPicPr>
            <p:cNvPr id="16390" name="Picture 2" descr="https://encrypted-tbn3.gstatic.com/images?q=tbn:ANd9GcTq5kqWgHWr_fEe8H4xQ8PXAHKUmMLlp4MZkVANWZ5PjJTsFUN8"/>
            <p:cNvPicPr>
              <a:picLocks noChangeAspect="1" noChangeArrowheads="1"/>
            </p:cNvPicPr>
            <p:nvPr/>
          </p:nvPicPr>
          <p:blipFill>
            <a:blip r:embed="rId3"/>
            <a:srcRect/>
            <a:stretch>
              <a:fillRect/>
            </a:stretch>
          </p:blipFill>
          <p:spPr bwMode="auto">
            <a:xfrm>
              <a:off x="3352800" y="5334000"/>
              <a:ext cx="2667000" cy="1524000"/>
            </a:xfrm>
            <a:prstGeom prst="rect">
              <a:avLst/>
            </a:prstGeom>
            <a:noFill/>
            <a:ln w="9525">
              <a:noFill/>
              <a:miter lim="800000"/>
              <a:headEnd/>
              <a:tailEnd/>
            </a:ln>
          </p:spPr>
        </p:pic>
        <p:pic>
          <p:nvPicPr>
            <p:cNvPr id="16391" name="Picture 27" descr="Description: Hasil gambar untuk gambar destination bali"/>
            <p:cNvPicPr>
              <a:picLocks noChangeAspect="1" noChangeArrowheads="1"/>
            </p:cNvPicPr>
            <p:nvPr/>
          </p:nvPicPr>
          <p:blipFill>
            <a:blip r:embed="rId4"/>
            <a:srcRect/>
            <a:stretch>
              <a:fillRect/>
            </a:stretch>
          </p:blipFill>
          <p:spPr bwMode="auto">
            <a:xfrm>
              <a:off x="0" y="5334000"/>
              <a:ext cx="3352800" cy="1524000"/>
            </a:xfrm>
            <a:prstGeom prst="rect">
              <a:avLst/>
            </a:prstGeom>
            <a:noFill/>
            <a:ln w="9525">
              <a:noFill/>
              <a:miter lim="800000"/>
              <a:headEnd/>
              <a:tailEnd/>
            </a:ln>
          </p:spPr>
        </p:pic>
      </p:grpSp>
    </p:spTree>
  </p:cSld>
  <p:clrMapOvr>
    <a:masterClrMapping/>
  </p:clrMapOvr>
  <p:transition spd="slow">
    <p:newsfla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2362200" y="2743200"/>
            <a:ext cx="7543800" cy="338554"/>
          </a:xfrm>
          <a:prstGeom prst="rect">
            <a:avLst/>
          </a:prstGeom>
          <a:noFill/>
          <a:ln w="9525">
            <a:noFill/>
            <a:miter lim="800000"/>
          </a:ln>
        </p:spPr>
        <p:txBody>
          <a:bodyPr>
            <a:spAutoFit/>
          </a:bodyPr>
          <a:lstStyle/>
          <a:p>
            <a:pPr>
              <a:defRPr/>
            </a:pPr>
            <a:r>
              <a:rPr lang="en-US"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
        <p:nvSpPr>
          <p:cNvPr id="5123" name="Title 1"/>
          <p:cNvSpPr txBox="1"/>
          <p:nvPr/>
        </p:nvSpPr>
        <p:spPr bwMode="auto">
          <a:xfrm>
            <a:off x="1524000" y="0"/>
            <a:ext cx="9144000" cy="533400"/>
          </a:xfrm>
          <a:prstGeom prst="rect">
            <a:avLst/>
          </a:prstGeom>
          <a:solidFill>
            <a:srgbClr val="0000FF"/>
          </a:solidFill>
          <a:ln w="9525">
            <a:solidFill>
              <a:srgbClr val="0000FF"/>
            </a:solidFill>
            <a:miter lim="800000"/>
          </a:ln>
        </p:spPr>
        <p:txBody>
          <a:bodyPr anchor="ctr"/>
          <a:lstStyle/>
          <a:p>
            <a:pPr algn="ctr"/>
            <a:r>
              <a:rPr lang="en-US" sz="2400" b="1" dirty="0">
                <a:solidFill>
                  <a:srgbClr val="FFC000"/>
                </a:solidFill>
              </a:rPr>
              <a:t>CULTURAL TOURISM OF INDONESIA</a:t>
            </a:r>
            <a:endParaRPr lang="en-US" sz="2400" b="1" dirty="0">
              <a:solidFill>
                <a:srgbClr val="FFC000"/>
              </a:solidFill>
            </a:endParaRPr>
          </a:p>
        </p:txBody>
      </p:sp>
      <p:pic>
        <p:nvPicPr>
          <p:cNvPr id="7" name="Picture 25" descr="Description: Hasil gambar untuk gambar destination bali tourism plan"/>
          <p:cNvPicPr>
            <a:picLocks noChangeAspect="1" noChangeArrowheads="1"/>
          </p:cNvPicPr>
          <p:nvPr/>
        </p:nvPicPr>
        <p:blipFill>
          <a:blip r:embed="rId1"/>
          <a:srcRect/>
          <a:stretch>
            <a:fillRect/>
          </a:stretch>
        </p:blipFill>
        <p:spPr bwMode="auto">
          <a:xfrm>
            <a:off x="2514600" y="940435"/>
            <a:ext cx="5029200" cy="2971800"/>
          </a:xfrm>
          <a:prstGeom prst="rect">
            <a:avLst/>
          </a:prstGeom>
          <a:noFill/>
          <a:ln w="9525">
            <a:noFill/>
            <a:miter lim="800000"/>
            <a:headEnd/>
            <a:tailEnd/>
          </a:ln>
        </p:spPr>
      </p:pic>
      <p:sp>
        <p:nvSpPr>
          <p:cNvPr id="8" name="Rectangle 7"/>
          <p:cNvSpPr/>
          <p:nvPr/>
        </p:nvSpPr>
        <p:spPr>
          <a:xfrm>
            <a:off x="2514600" y="4203918"/>
            <a:ext cx="7391400" cy="2306955"/>
          </a:xfrm>
          <a:prstGeom prst="rect">
            <a:avLst/>
          </a:prstGeom>
        </p:spPr>
        <p:txBody>
          <a:bodyPr wrap="square">
            <a:spAutoFit/>
          </a:bodyPr>
          <a:lstStyle/>
          <a:p>
            <a:pPr indent="0">
              <a:buFont typeface="Wingdings" panose="05000000000000000000" pitchFamily="2" charset="2"/>
              <a:buNone/>
            </a:pPr>
            <a:r>
              <a:rPr lang="en-US" sz="2400" b="1" i="1" dirty="0">
                <a:solidFill>
                  <a:srgbClr val="002060"/>
                </a:solidFill>
              </a:rPr>
              <a:t>Cultural Tourism of Indonesia is in accordance with the mandate Law Number 10 of 2009 concerning tourism where in its consideration it is stated that one of the resources and capital for Indonesia’s tourism developmet is art and culture other than nature, flora,fauna,ancient relics and hisorical relics.</a:t>
            </a:r>
            <a:endParaRPr lang="en-US" sz="2400" b="1" i="1" dirty="0">
              <a:solidFill>
                <a:srgbClr val="002060"/>
              </a:solidFill>
              <a:latin typeface="Agency FB" panose="020B0503020202020204" pitchFamily="34" charset="0"/>
            </a:endParaRPr>
          </a:p>
        </p:txBody>
      </p:sp>
    </p:spTree>
  </p:cSld>
  <p:clrMapOvr>
    <a:masterClrMapping/>
  </p:clrMapOvr>
  <p:transition spd="slow">
    <p:newsfla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7300" y="730653"/>
            <a:ext cx="5562600" cy="3810000"/>
          </a:xfrm>
          <a:solidFill>
            <a:schemeClr val="bg1"/>
          </a:solidFill>
        </p:spPr>
        <p:txBody>
          <a:bodyPr>
            <a:noAutofit/>
          </a:bodyPr>
          <a:lstStyle/>
          <a:p>
            <a:pPr marL="0" indent="0" algn="ctr">
              <a:spcBef>
                <a:spcPts val="0"/>
              </a:spcBef>
              <a:buNone/>
            </a:pPr>
            <a:r>
              <a:rPr lang="en-US" sz="2400" dirty="0"/>
              <a:t>The various of cultural object tourism</a:t>
            </a:r>
            <a:endParaRPr lang="en-US" sz="2400" dirty="0"/>
          </a:p>
          <a:p>
            <a:pPr marL="0" indent="0" algn="ctr">
              <a:spcBef>
                <a:spcPts val="0"/>
              </a:spcBef>
              <a:buNone/>
            </a:pPr>
            <a:r>
              <a:rPr lang="en-US" sz="2400" dirty="0"/>
              <a:t> are:</a:t>
            </a:r>
            <a:endParaRPr lang="en-US" sz="2400" dirty="0"/>
          </a:p>
          <a:p>
            <a:pPr marL="457200" indent="-457200">
              <a:spcBef>
                <a:spcPts val="0"/>
              </a:spcBef>
              <a:buAutoNum type="arabicParenBoth"/>
            </a:pPr>
            <a:r>
              <a:rPr lang="en-US" sz="2400" dirty="0">
                <a:solidFill>
                  <a:srgbClr val="0070C0"/>
                </a:solidFill>
              </a:rPr>
              <a:t>Archaeological sites and museums,</a:t>
            </a:r>
            <a:endParaRPr lang="en-US" sz="2400" dirty="0">
              <a:solidFill>
                <a:srgbClr val="0070C0"/>
              </a:solidFill>
            </a:endParaRPr>
          </a:p>
          <a:p>
            <a:pPr marL="457200" indent="-457200">
              <a:spcBef>
                <a:spcPts val="0"/>
              </a:spcBef>
              <a:buAutoNum type="arabicParenBoth"/>
            </a:pPr>
            <a:r>
              <a:rPr lang="en-US" sz="2400" dirty="0"/>
              <a:t>Architecture, </a:t>
            </a:r>
            <a:endParaRPr lang="en-US" sz="2400" dirty="0"/>
          </a:p>
          <a:p>
            <a:pPr marL="457200" indent="-457200">
              <a:spcBef>
                <a:spcPts val="0"/>
              </a:spcBef>
              <a:buAutoNum type="arabicParenBoth"/>
            </a:pPr>
            <a:r>
              <a:rPr lang="en-US" sz="2400" dirty="0">
                <a:solidFill>
                  <a:srgbClr val="00B0F0"/>
                </a:solidFill>
              </a:rPr>
              <a:t>Art (art), sculpture, crafts, cultural festivals, </a:t>
            </a:r>
            <a:endParaRPr lang="en-US" sz="2400" dirty="0">
              <a:solidFill>
                <a:srgbClr val="00B0F0"/>
              </a:solidFill>
            </a:endParaRPr>
          </a:p>
          <a:p>
            <a:pPr marL="457200" indent="-457200">
              <a:spcBef>
                <a:spcPts val="0"/>
              </a:spcBef>
              <a:buAutoNum type="arabicParenBoth"/>
            </a:pPr>
            <a:r>
              <a:rPr lang="en-US" sz="2400" dirty="0">
                <a:solidFill>
                  <a:srgbClr val="00B050"/>
                </a:solidFill>
              </a:rPr>
              <a:t>Music and dance, </a:t>
            </a:r>
            <a:endParaRPr lang="en-US" sz="2400" dirty="0">
              <a:solidFill>
                <a:srgbClr val="00B050"/>
              </a:solidFill>
            </a:endParaRPr>
          </a:p>
          <a:p>
            <a:pPr marL="457200" indent="-457200">
              <a:spcBef>
                <a:spcPts val="0"/>
              </a:spcBef>
              <a:buAutoNum type="arabicParenBoth"/>
            </a:pPr>
            <a:r>
              <a:rPr lang="en-US" sz="2400" dirty="0"/>
              <a:t>Drama ( theater, film), </a:t>
            </a:r>
            <a:endParaRPr lang="en-US" sz="2400" dirty="0"/>
          </a:p>
          <a:p>
            <a:pPr marL="457200" indent="-457200">
              <a:spcBef>
                <a:spcPts val="0"/>
              </a:spcBef>
              <a:buAutoNum type="arabicParenBoth"/>
            </a:pPr>
            <a:r>
              <a:rPr lang="en-US" sz="2400" dirty="0">
                <a:solidFill>
                  <a:srgbClr val="0070C0"/>
                </a:solidFill>
              </a:rPr>
              <a:t>Language and literature</a:t>
            </a:r>
            <a:r>
              <a:rPr lang="en-US" sz="2400" dirty="0"/>
              <a:t>,</a:t>
            </a:r>
            <a:endParaRPr lang="en-US" sz="2400" dirty="0"/>
          </a:p>
          <a:p>
            <a:pPr marL="457200" indent="-457200">
              <a:spcBef>
                <a:spcPts val="0"/>
              </a:spcBef>
              <a:buAutoNum type="arabicParenBoth"/>
            </a:pPr>
            <a:r>
              <a:rPr lang="en-US" sz="2400" dirty="0">
                <a:solidFill>
                  <a:srgbClr val="C00000"/>
                </a:solidFill>
              </a:rPr>
              <a:t>Religious ceremonies</a:t>
            </a:r>
            <a:endParaRPr lang="en-US" sz="2400" dirty="0">
              <a:solidFill>
                <a:srgbClr val="C00000"/>
              </a:solidFill>
            </a:endParaRPr>
          </a:p>
          <a:p>
            <a:pPr marL="457200" indent="-457200">
              <a:spcBef>
                <a:spcPts val="0"/>
              </a:spcBef>
              <a:buAutoNum type="arabicParenBoth"/>
            </a:pPr>
            <a:r>
              <a:rPr lang="en-US" sz="2400" dirty="0">
                <a:solidFill>
                  <a:srgbClr val="0070C0"/>
                </a:solidFill>
              </a:rPr>
              <a:t>Traditional culture </a:t>
            </a:r>
            <a:r>
              <a:rPr lang="en-US" sz="2400" dirty="0"/>
              <a:t>(</a:t>
            </a:r>
            <a:r>
              <a:rPr lang="en-US" sz="2400" dirty="0" err="1"/>
              <a:t>Ardika</a:t>
            </a:r>
            <a:r>
              <a:rPr lang="en-US" sz="2400" dirty="0"/>
              <a:t>, 2004: 23)</a:t>
            </a:r>
            <a:endParaRPr lang="en-US" sz="2400" dirty="0"/>
          </a:p>
          <a:p>
            <a:pPr marL="0" indent="0">
              <a:buNone/>
            </a:pPr>
            <a:endParaRPr lang="en-US" sz="2400" dirty="0"/>
          </a:p>
        </p:txBody>
      </p:sp>
      <p:sp>
        <p:nvSpPr>
          <p:cNvPr id="4" name="Title 1"/>
          <p:cNvSpPr txBox="1"/>
          <p:nvPr/>
        </p:nvSpPr>
        <p:spPr>
          <a:xfrm>
            <a:off x="1524000" y="0"/>
            <a:ext cx="9144000" cy="762000"/>
          </a:xfrm>
          <a:prstGeom prst="rect">
            <a:avLst/>
          </a:prstGeom>
          <a:solidFill>
            <a:srgbClr val="002060"/>
          </a:solidFill>
          <a:ln>
            <a:solidFill>
              <a:srgbClr val="002060"/>
            </a:solidFill>
          </a:ln>
        </p:spPr>
        <p:txBody>
          <a:bodyPr vert="horz" lIns="91440" tIns="45720" rIns="91440" bIns="45720" rtlCol="0" anchor="ctr">
            <a:normAutofit fontScale="97500"/>
          </a:bodyPr>
          <a:lstStyle/>
          <a:p>
            <a:pPr algn="ctr"/>
            <a:r>
              <a:rPr lang="en-US" sz="4400" b="1" dirty="0">
                <a:solidFill>
                  <a:srgbClr val="FFC000"/>
                </a:solidFill>
              </a:rPr>
              <a:t>Cultural Tourism</a:t>
            </a:r>
            <a:endParaRPr lang="en-US" sz="4400" b="1" dirty="0">
              <a:solidFill>
                <a:srgbClr val="FFC000"/>
              </a:solidFill>
            </a:endParaRPr>
          </a:p>
        </p:txBody>
      </p:sp>
      <p:pic>
        <p:nvPicPr>
          <p:cNvPr id="6" name="Picture 2" descr="https://encrypted-tbn3.gstatic.com/images?q=tbn:ANd9GcTq5kqWgHWr_fEe8H4xQ8PXAHKUmMLlp4MZkVANWZ5PjJTsFUN8"/>
          <p:cNvPicPr>
            <a:picLocks noChangeAspect="1" noChangeArrowheads="1"/>
          </p:cNvPicPr>
          <p:nvPr/>
        </p:nvPicPr>
        <p:blipFill>
          <a:blip r:embed="rId1"/>
          <a:srcRect/>
          <a:stretch>
            <a:fillRect/>
          </a:stretch>
        </p:blipFill>
        <p:spPr bwMode="auto">
          <a:xfrm>
            <a:off x="5181600" y="5075238"/>
            <a:ext cx="2133600" cy="1782763"/>
          </a:xfrm>
          <a:prstGeom prst="rect">
            <a:avLst/>
          </a:prstGeom>
          <a:noFill/>
          <a:ln w="9525">
            <a:noFill/>
            <a:miter lim="800000"/>
            <a:headEnd/>
            <a:tailEnd/>
          </a:ln>
        </p:spPr>
      </p:pic>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4645660"/>
            <a:ext cx="3306147"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2687321"/>
            <a:ext cx="3314700" cy="1860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00" y="750570"/>
            <a:ext cx="3314700" cy="1902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newsfla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68247" y="835660"/>
            <a:ext cx="5562600" cy="3810000"/>
          </a:xfrm>
          <a:solidFill>
            <a:schemeClr val="bg1"/>
          </a:solidFill>
        </p:spPr>
        <p:txBody>
          <a:bodyPr>
            <a:noAutofit/>
          </a:bodyPr>
          <a:lstStyle/>
          <a:p>
            <a:pPr marL="0" indent="0">
              <a:buNone/>
            </a:pPr>
            <a:r>
              <a:rPr lang="en-US" sz="2400" b="1" i="1" dirty="0">
                <a:solidFill>
                  <a:srgbClr val="00B050"/>
                </a:solidFill>
              </a:rPr>
              <a:t>-The number of foreign tourist visits to Indonesia in year 2022 is 5,47 million, up 251,28 percent compared to the  umber of foreign tourist visits in year 202</a:t>
            </a:r>
            <a:endParaRPr lang="en-US" sz="2400" b="1" i="1" dirty="0">
              <a:solidFill>
                <a:srgbClr val="00B050"/>
              </a:solidFill>
            </a:endParaRPr>
          </a:p>
          <a:p>
            <a:pPr marL="0" indent="0">
              <a:buNone/>
            </a:pPr>
            <a:r>
              <a:rPr lang="en-US" sz="2400" i="1" dirty="0">
                <a:solidFill>
                  <a:srgbClr val="0070C0"/>
                </a:solidFill>
              </a:rPr>
              <a:t>-The target for foreign tourist arrivals in year 2023 is 7,4 tourist.The Goverment wants to icrease the target for foreign tourists arrivals to 8,5 million</a:t>
            </a:r>
            <a:endParaRPr lang="en-US" sz="2400" i="1" dirty="0">
              <a:solidFill>
                <a:srgbClr val="0070C0"/>
              </a:solidFill>
            </a:endParaRPr>
          </a:p>
          <a:p>
            <a:pPr marL="0" indent="0">
              <a:buNone/>
            </a:pPr>
            <a:r>
              <a:rPr lang="en-US" sz="2400" i="1" dirty="0">
                <a:solidFill>
                  <a:srgbClr val="0070C0"/>
                </a:solidFill>
              </a:rPr>
              <a:t>-</a:t>
            </a:r>
            <a:r>
              <a:rPr lang="en-US" sz="2400" dirty="0">
                <a:solidFill>
                  <a:srgbClr val="FF0000"/>
                </a:solidFill>
                <a:sym typeface="+mn-ea"/>
              </a:rPr>
              <a:t>92 Countries already have Visa On Arrival facilities.</a:t>
            </a:r>
            <a:endParaRPr lang="en-US" sz="2400" dirty="0">
              <a:solidFill>
                <a:srgbClr val="FF0000"/>
              </a:solidFill>
            </a:endParaRPr>
          </a:p>
          <a:p>
            <a:pPr marL="0" indent="0">
              <a:buNone/>
            </a:pPr>
            <a:endParaRPr lang="en-US" sz="2400" i="1" dirty="0">
              <a:solidFill>
                <a:srgbClr val="0070C0"/>
              </a:solidFill>
            </a:endParaRPr>
          </a:p>
        </p:txBody>
      </p:sp>
      <p:sp>
        <p:nvSpPr>
          <p:cNvPr id="4" name="Title 1"/>
          <p:cNvSpPr txBox="1"/>
          <p:nvPr/>
        </p:nvSpPr>
        <p:spPr>
          <a:xfrm>
            <a:off x="1524000" y="53340"/>
            <a:ext cx="9144000" cy="762000"/>
          </a:xfrm>
          <a:prstGeom prst="rect">
            <a:avLst/>
          </a:prstGeom>
          <a:solidFill>
            <a:srgbClr val="002060"/>
          </a:solidFill>
          <a:ln>
            <a:solidFill>
              <a:srgbClr val="002060"/>
            </a:solidFill>
          </a:ln>
        </p:spPr>
        <p:txBody>
          <a:bodyPr vert="horz" lIns="91440" tIns="45720" rIns="91440" bIns="45720" rtlCol="0" anchor="ctr">
            <a:normAutofit fontScale="97500"/>
          </a:bodyPr>
          <a:lstStyle/>
          <a:p>
            <a:pPr algn="ctr"/>
            <a:r>
              <a:rPr lang="en-US" sz="4400" b="1" dirty="0">
                <a:solidFill>
                  <a:srgbClr val="FFC000"/>
                </a:solidFill>
              </a:rPr>
              <a:t>Indonesian  Tourism Update</a:t>
            </a:r>
            <a:endParaRPr lang="en-US" sz="4400" b="1" dirty="0">
              <a:solidFill>
                <a:srgbClr val="FFC000"/>
              </a:solidFill>
            </a:endParaRPr>
          </a:p>
        </p:txBody>
      </p:sp>
      <p:pic>
        <p:nvPicPr>
          <p:cNvPr id="6" name="Picture 2" descr="https://encrypted-tbn3.gstatic.com/images?q=tbn:ANd9GcTq5kqWgHWr_fEe8H4xQ8PXAHKUmMLlp4MZkVANWZ5PjJTsFUN8"/>
          <p:cNvPicPr>
            <a:picLocks noChangeAspect="1" noChangeArrowheads="1"/>
          </p:cNvPicPr>
          <p:nvPr/>
        </p:nvPicPr>
        <p:blipFill>
          <a:blip r:embed="rId1"/>
          <a:srcRect/>
          <a:stretch>
            <a:fillRect/>
          </a:stretch>
        </p:blipFill>
        <p:spPr bwMode="auto">
          <a:xfrm>
            <a:off x="5181600" y="5075238"/>
            <a:ext cx="2133600" cy="1782763"/>
          </a:xfrm>
          <a:prstGeom prst="rect">
            <a:avLst/>
          </a:prstGeom>
          <a:noFill/>
          <a:ln w="9525">
            <a:noFill/>
            <a:miter lim="800000"/>
            <a:headEnd/>
            <a:tailEnd/>
          </a:ln>
        </p:spPr>
      </p:pic>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4645660"/>
            <a:ext cx="3306147"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2687321"/>
            <a:ext cx="3314700" cy="1860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00" y="750570"/>
            <a:ext cx="3314700" cy="1902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1524000" y="34637"/>
            <a:ext cx="9144000" cy="692727"/>
          </a:xfrm>
          <a:prstGeom prst="rect">
            <a:avLst/>
          </a:prstGeom>
          <a:solidFill>
            <a:srgbClr val="002060"/>
          </a:solidFill>
          <a:ln>
            <a:solidFill>
              <a:srgbClr val="002060"/>
            </a:solidFill>
          </a:ln>
        </p:spPr>
        <p:txBody>
          <a:bodyPr vert="horz" lIns="91440" tIns="45720" rIns="91440" bIns="45720" rtlCol="0" anchor="ctr">
            <a:normAutofit fontScale="42500" lnSpcReduction="20000"/>
          </a:bodyPr>
          <a:lstStyle/>
          <a:p>
            <a:pPr lvl="0" algn="ctr">
              <a:spcBef>
                <a:spcPct val="0"/>
              </a:spcBef>
              <a:defRPr/>
            </a:pPr>
            <a:r>
              <a:rPr lang="en-US" sz="4400" dirty="0">
                <a:solidFill>
                  <a:srgbClr val="FFC000"/>
                </a:solidFill>
              </a:rPr>
              <a:t>Inputs From Tourism Stakeholders  for the development of</a:t>
            </a:r>
            <a:endParaRPr lang="en-US" sz="4400" dirty="0">
              <a:solidFill>
                <a:srgbClr val="FFC000"/>
              </a:solidFill>
            </a:endParaRPr>
          </a:p>
          <a:p>
            <a:pPr lvl="0" algn="ctr">
              <a:spcBef>
                <a:spcPct val="0"/>
              </a:spcBef>
              <a:defRPr/>
            </a:pPr>
            <a:r>
              <a:rPr lang="en-US" sz="4400" dirty="0">
                <a:solidFill>
                  <a:srgbClr val="FFC000"/>
                </a:solidFill>
              </a:rPr>
              <a:t> Indonesian Tourism</a:t>
            </a:r>
            <a:endParaRPr lang="en-US" sz="4400" dirty="0">
              <a:solidFill>
                <a:srgbClr val="FFC000"/>
              </a:solidFill>
              <a:latin typeface="+mj-lt"/>
              <a:ea typeface="+mj-ea"/>
              <a:cs typeface="+mj-cs"/>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08740" y="949037"/>
            <a:ext cx="43120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943600" y="1066800"/>
            <a:ext cx="4572000" cy="2122805"/>
          </a:xfrm>
          <a:prstGeom prst="rect">
            <a:avLst/>
          </a:prstGeom>
        </p:spPr>
        <p:txBody>
          <a:bodyPr>
            <a:spAutoFit/>
          </a:bodyPr>
          <a:lstStyle/>
          <a:p>
            <a:pPr marL="228600" indent="-228600"/>
            <a:r>
              <a:rPr lang="en-US" sz="2200" dirty="0">
                <a:solidFill>
                  <a:srgbClr val="0070C0"/>
                </a:solidFill>
              </a:rPr>
              <a:t>1. Tourism </a:t>
            </a:r>
            <a:r>
              <a:rPr lang="en-US" sz="2200" i="1" dirty="0">
                <a:solidFill>
                  <a:srgbClr val="0070C0"/>
                </a:solidFill>
              </a:rPr>
              <a:t>Master Plan / Blue print for All Provinces in Indonesia </a:t>
            </a:r>
            <a:endParaRPr lang="en-US" sz="2200" i="1" dirty="0">
              <a:solidFill>
                <a:srgbClr val="0070C0"/>
              </a:solidFill>
            </a:endParaRPr>
          </a:p>
          <a:p>
            <a:pPr marL="228600" indent="-228600"/>
            <a:r>
              <a:rPr lang="en-US" sz="2200" dirty="0"/>
              <a:t>2.</a:t>
            </a:r>
            <a:r>
              <a:rPr lang="en-US" sz="2200" i="1" dirty="0">
                <a:solidFill>
                  <a:srgbClr val="00B0F0"/>
                </a:solidFill>
              </a:rPr>
              <a:t>The Central Government must be consistent and focus on cultural tourism as an icon in developing Indonesian tourism</a:t>
            </a:r>
            <a:endParaRPr lang="en-US" sz="2200"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733800"/>
            <a:ext cx="439674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1524000" y="0"/>
            <a:ext cx="9144000" cy="762000"/>
          </a:xfrm>
          <a:prstGeom prst="rect">
            <a:avLst/>
          </a:prstGeom>
          <a:solidFill>
            <a:srgbClr val="002060"/>
          </a:solidFill>
          <a:ln>
            <a:solidFill>
              <a:srgbClr val="002060"/>
            </a:solidFill>
          </a:ln>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2400" b="0" i="0" u="none" strike="noStrike" kern="1200" cap="none" spc="0" normalizeH="0" baseline="0" noProof="0">
                <a:ln>
                  <a:noFill/>
                </a:ln>
                <a:solidFill>
                  <a:srgbClr val="FFC000"/>
                </a:solidFill>
                <a:effectLst/>
                <a:uLnTx/>
                <a:uFillTx/>
                <a:latin typeface="Calibri" panose="020F0502020204030204"/>
                <a:ea typeface="+mn-ea"/>
                <a:cs typeface="+mn-cs"/>
              </a:rPr>
              <a:t>Input From Tourism Stakeholders  for the development of</a:t>
            </a:r>
            <a:endParaRPr kumimoji="0" lang="en-US" sz="2400" b="0" i="0" u="none" strike="noStrike" kern="1200" cap="none" spc="0" normalizeH="0" baseline="0" noProof="0">
              <a:ln>
                <a:noFill/>
              </a:ln>
              <a:solidFill>
                <a:srgbClr val="FFC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defRPr/>
            </a:pPr>
            <a:r>
              <a:rPr kumimoji="0" lang="en-US" sz="2400" b="0" i="0" u="none" strike="noStrike" kern="1200" cap="none" spc="0" normalizeH="0" baseline="0" noProof="0">
                <a:ln>
                  <a:noFill/>
                </a:ln>
                <a:solidFill>
                  <a:srgbClr val="FFC000"/>
                </a:solidFill>
                <a:effectLst/>
                <a:uLnTx/>
                <a:uFillTx/>
                <a:latin typeface="Calibri" panose="020F0502020204030204"/>
                <a:ea typeface="+mn-ea"/>
                <a:cs typeface="+mn-cs"/>
              </a:rPr>
              <a:t> Indonesian Tourism</a:t>
            </a:r>
            <a:endParaRPr kumimoji="0" lang="en-US" sz="2400" b="0" i="0" u="none" strike="noStrike" kern="1200" cap="none" spc="0" normalizeH="0" baseline="0" noProof="0" dirty="0">
              <a:ln>
                <a:noFill/>
              </a:ln>
              <a:solidFill>
                <a:srgbClr val="FFC000"/>
              </a:solidFill>
              <a:effectLst/>
              <a:uLnTx/>
              <a:uFillTx/>
              <a:latin typeface="Calibri Light" panose="020F0302020204030204"/>
              <a:ea typeface="+mn-ea"/>
              <a:cs typeface="+mn-cs"/>
            </a:endParaRPr>
          </a:p>
        </p:txBody>
      </p:sp>
      <p:sp>
        <p:nvSpPr>
          <p:cNvPr id="8" name="Rectangle 7"/>
          <p:cNvSpPr/>
          <p:nvPr/>
        </p:nvSpPr>
        <p:spPr>
          <a:xfrm>
            <a:off x="5562600" y="1190686"/>
            <a:ext cx="4572000" cy="5262245"/>
          </a:xfrm>
          <a:prstGeom prst="rect">
            <a:avLst/>
          </a:prstGeom>
        </p:spPr>
        <p:txBody>
          <a:bodyPr>
            <a:spAutoFit/>
          </a:bodyPr>
          <a:lstStyle/>
          <a:p>
            <a:pPr marL="228600" indent="-228600"/>
            <a:r>
              <a:rPr lang="en-US" sz="2400" dirty="0"/>
              <a:t>3</a:t>
            </a:r>
            <a:r>
              <a:rPr lang="en-US" sz="2400" i="1" dirty="0"/>
              <a:t>. </a:t>
            </a:r>
            <a:r>
              <a:rPr lang="en-US" sz="2400" i="1" dirty="0">
                <a:solidFill>
                  <a:srgbClr val="7030A0"/>
                </a:solidFill>
              </a:rPr>
              <a:t>The concept of national tourism is needed, as praticed by former tourism minister I Gede Ardika</a:t>
            </a:r>
            <a:r>
              <a:rPr lang="en-US" sz="2400" i="1" dirty="0"/>
              <a:t>.</a:t>
            </a:r>
            <a:endParaRPr lang="en-US" sz="2400" i="1" dirty="0"/>
          </a:p>
          <a:p>
            <a:pPr marL="228600" indent="-228600"/>
            <a:r>
              <a:rPr lang="en-US" sz="2400" dirty="0"/>
              <a:t>4. </a:t>
            </a:r>
            <a:r>
              <a:rPr lang="en-US" sz="2400" i="1" dirty="0">
                <a:solidFill>
                  <a:srgbClr val="00B0F0"/>
                </a:solidFill>
              </a:rPr>
              <a:t>State companies or state -owned entreprises that manage companies in tourism sectors to involve tourism professionals to become directors to ensure management is carried out in profesional manner.</a:t>
            </a:r>
            <a:endParaRPr lang="en-US" sz="2400" i="1" dirty="0">
              <a:solidFill>
                <a:srgbClr val="00B0F0"/>
              </a:solidFill>
            </a:endParaRPr>
          </a:p>
          <a:p>
            <a:pPr marL="228600" indent="-228600"/>
            <a:r>
              <a:rPr lang="en-US" sz="2400" i="1" dirty="0">
                <a:solidFill>
                  <a:srgbClr val="00B0F0"/>
                </a:solidFill>
              </a:rPr>
              <a:t>5.The Ministy of tourism and creative economy to recruit more more tourismexperts to join the team. </a:t>
            </a:r>
            <a:endParaRPr lang="en-US" sz="2400" i="1" dirty="0">
              <a:solidFill>
                <a:srgbClr val="00B0F0"/>
              </a:solidFill>
            </a:endParaRPr>
          </a:p>
        </p:txBody>
      </p:sp>
      <p:pic>
        <p:nvPicPr>
          <p:cNvPr id="409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24000" y="762000"/>
            <a:ext cx="3429000" cy="2214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102621"/>
            <a:ext cx="3429000" cy="2490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descr="Gambar terk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2514601"/>
            <a:ext cx="3429000" cy="17573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newsfla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86200" y="6248401"/>
            <a:ext cx="3165782" cy="875665"/>
          </a:xfrm>
          <a:prstGeom prst="rect">
            <a:avLst/>
          </a:prstGeom>
        </p:spPr>
        <p:txBody>
          <a:bodyPr wrap="square">
            <a:spAutoFit/>
          </a:bodyPr>
          <a:lstStyle/>
          <a:p>
            <a:pPr algn="ctr"/>
            <a:r>
              <a:rPr lang="en-US" sz="1700" b="1" dirty="0"/>
              <a:t>Synergy  between the government and stakeholders is very important</a:t>
            </a:r>
            <a:endParaRPr lang="en-US" sz="1700" b="1" dirty="0"/>
          </a:p>
        </p:txBody>
      </p:sp>
      <p:sp>
        <p:nvSpPr>
          <p:cNvPr id="3" name="Rectangle 2"/>
          <p:cNvSpPr/>
          <p:nvPr/>
        </p:nvSpPr>
        <p:spPr>
          <a:xfrm>
            <a:off x="7086600" y="6258581"/>
            <a:ext cx="3154352" cy="1137285"/>
          </a:xfrm>
          <a:prstGeom prst="rect">
            <a:avLst/>
          </a:prstGeom>
        </p:spPr>
        <p:txBody>
          <a:bodyPr wrap="square">
            <a:spAutoFit/>
          </a:bodyPr>
          <a:lstStyle/>
          <a:p>
            <a:pPr algn="ctr"/>
            <a:r>
              <a:rPr lang="en-US" sz="1700" b="1" dirty="0"/>
              <a:t>Government and stakeholders meetings,discuss tourism issues and seek solutions if there are problems</a:t>
            </a:r>
            <a:endParaRPr lang="en-US" sz="1700" b="1" dirty="0"/>
          </a:p>
        </p:txBody>
      </p:sp>
      <p:sp>
        <p:nvSpPr>
          <p:cNvPr id="30" name="Right Arrow 29"/>
          <p:cNvSpPr/>
          <p:nvPr/>
        </p:nvSpPr>
        <p:spPr>
          <a:xfrm rot="16200000">
            <a:off x="2438400" y="5105400"/>
            <a:ext cx="6858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p:cNvGrpSpPr/>
          <p:nvPr/>
        </p:nvGrpSpPr>
        <p:grpSpPr>
          <a:xfrm>
            <a:off x="1524000" y="1"/>
            <a:ext cx="9144000" cy="6254339"/>
            <a:chOff x="0" y="0"/>
            <a:chExt cx="9144000" cy="6254339"/>
          </a:xfrm>
        </p:grpSpPr>
        <p:grpSp>
          <p:nvGrpSpPr>
            <p:cNvPr id="10" name="Group 9"/>
            <p:cNvGrpSpPr/>
            <p:nvPr/>
          </p:nvGrpSpPr>
          <p:grpSpPr>
            <a:xfrm>
              <a:off x="3810000" y="990600"/>
              <a:ext cx="4724400" cy="3810000"/>
              <a:chOff x="1371600" y="1219200"/>
              <a:chExt cx="5410200" cy="5105400"/>
            </a:xfrm>
          </p:grpSpPr>
          <p:sp>
            <p:nvSpPr>
              <p:cNvPr id="11" name="Oval 10"/>
              <p:cNvSpPr/>
              <p:nvPr/>
            </p:nvSpPr>
            <p:spPr>
              <a:xfrm>
                <a:off x="1371600" y="1219200"/>
                <a:ext cx="5410200" cy="5105400"/>
              </a:xfrm>
              <a:prstGeom prst="ellipse">
                <a:avLst/>
              </a:prstGeom>
              <a:solidFill>
                <a:schemeClr val="accent4">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E</a:t>
                </a:r>
                <a:endParaRPr lang="en-US" sz="1600" dirty="0"/>
              </a:p>
            </p:txBody>
          </p:sp>
          <p:sp>
            <p:nvSpPr>
              <p:cNvPr id="12" name="Oval 11"/>
              <p:cNvSpPr/>
              <p:nvPr/>
            </p:nvSpPr>
            <p:spPr>
              <a:xfrm>
                <a:off x="3124200" y="29718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13" name="Straight Connector 12"/>
              <p:cNvCxnSpPr>
                <a:stCxn id="11" idx="2"/>
                <a:endCxn id="11" idx="6"/>
              </p:cNvCxnSpPr>
              <p:nvPr/>
            </p:nvCxnSpPr>
            <p:spPr>
              <a:xfrm rot="10800000" flipH="1">
                <a:off x="1371600" y="3771900"/>
                <a:ext cx="541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H="1">
                <a:off x="2019300" y="2400300"/>
                <a:ext cx="4267200" cy="2667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981200" y="2438400"/>
                <a:ext cx="4343400" cy="266700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895167" y="4282440"/>
                <a:ext cx="1381432" cy="453662"/>
              </a:xfrm>
              <a:prstGeom prst="rect">
                <a:avLst/>
              </a:prstGeom>
              <a:noFill/>
            </p:spPr>
            <p:txBody>
              <a:bodyPr wrap="square" rtlCol="0">
                <a:spAutoFit/>
              </a:bodyPr>
              <a:lstStyle/>
              <a:p>
                <a:pPr algn="ctr"/>
                <a:r>
                  <a:rPr lang="en-US" sz="1600" b="1" dirty="0"/>
                  <a:t>MEDIA</a:t>
                </a:r>
                <a:endParaRPr lang="en-US" sz="1600" b="1" dirty="0"/>
              </a:p>
            </p:txBody>
          </p:sp>
          <p:sp>
            <p:nvSpPr>
              <p:cNvPr id="17" name="TextBox 16"/>
              <p:cNvSpPr txBox="1"/>
              <p:nvPr/>
            </p:nvSpPr>
            <p:spPr>
              <a:xfrm>
                <a:off x="3352801" y="5105400"/>
                <a:ext cx="1447800" cy="462921"/>
              </a:xfrm>
              <a:prstGeom prst="rect">
                <a:avLst/>
              </a:prstGeom>
              <a:noFill/>
            </p:spPr>
            <p:txBody>
              <a:bodyPr wrap="square" rtlCol="0">
                <a:spAutoFit/>
              </a:bodyPr>
              <a:lstStyle/>
              <a:p>
                <a:pPr algn="ctr"/>
                <a:r>
                  <a:rPr lang="en-US" sz="1600" b="1" dirty="0"/>
                  <a:t>NGO</a:t>
                </a:r>
                <a:endParaRPr lang="en-US" sz="1600" b="1" dirty="0"/>
              </a:p>
            </p:txBody>
          </p:sp>
          <p:sp>
            <p:nvSpPr>
              <p:cNvPr id="18" name="TextBox 17"/>
              <p:cNvSpPr txBox="1"/>
              <p:nvPr/>
            </p:nvSpPr>
            <p:spPr>
              <a:xfrm>
                <a:off x="4949313" y="4180332"/>
                <a:ext cx="1527688" cy="783598"/>
              </a:xfrm>
              <a:prstGeom prst="rect">
                <a:avLst/>
              </a:prstGeom>
              <a:noFill/>
            </p:spPr>
            <p:txBody>
              <a:bodyPr wrap="square" rtlCol="0">
                <a:spAutoFit/>
              </a:bodyPr>
              <a:lstStyle/>
              <a:p>
                <a:pPr algn="ctr"/>
                <a:r>
                  <a:rPr lang="en-US" sz="1600" b="1" dirty="0"/>
                  <a:t>LOCAL</a:t>
                </a:r>
                <a:endParaRPr lang="en-US" sz="1600" b="1" dirty="0"/>
              </a:p>
              <a:p>
                <a:pPr algn="ctr"/>
                <a:r>
                  <a:rPr lang="en-US" sz="1600" b="1" dirty="0"/>
                  <a:t>COMMUNITY</a:t>
                </a:r>
                <a:endParaRPr lang="en-US" sz="1600" b="1" dirty="0"/>
              </a:p>
            </p:txBody>
          </p:sp>
          <p:sp>
            <p:nvSpPr>
              <p:cNvPr id="19" name="TextBox 18"/>
              <p:cNvSpPr txBox="1"/>
              <p:nvPr/>
            </p:nvSpPr>
            <p:spPr>
              <a:xfrm>
                <a:off x="4774790" y="2819401"/>
                <a:ext cx="1702210" cy="783598"/>
              </a:xfrm>
              <a:prstGeom prst="rect">
                <a:avLst/>
              </a:prstGeom>
              <a:noFill/>
            </p:spPr>
            <p:txBody>
              <a:bodyPr wrap="square" rtlCol="0">
                <a:spAutoFit/>
              </a:bodyPr>
              <a:lstStyle/>
              <a:p>
                <a:pPr algn="ctr"/>
                <a:r>
                  <a:rPr lang="en-US" sz="1600" b="1" dirty="0"/>
                  <a:t>ACADEMICIAN</a:t>
                </a:r>
                <a:endParaRPr lang="en-US" sz="1600" b="1" dirty="0"/>
              </a:p>
              <a:p>
                <a:pPr algn="ctr"/>
                <a:endParaRPr lang="en-US" sz="1600" b="1" dirty="0"/>
              </a:p>
            </p:txBody>
          </p:sp>
          <p:sp>
            <p:nvSpPr>
              <p:cNvPr id="20" name="TextBox 19"/>
              <p:cNvSpPr txBox="1"/>
              <p:nvPr/>
            </p:nvSpPr>
            <p:spPr>
              <a:xfrm>
                <a:off x="3352801" y="1752601"/>
                <a:ext cx="1447800" cy="799590"/>
              </a:xfrm>
              <a:prstGeom prst="rect">
                <a:avLst/>
              </a:prstGeom>
              <a:noFill/>
            </p:spPr>
            <p:txBody>
              <a:bodyPr wrap="square" rtlCol="0">
                <a:spAutoFit/>
              </a:bodyPr>
              <a:lstStyle/>
              <a:p>
                <a:pPr algn="ctr"/>
                <a:r>
                  <a:rPr lang="en-US" sz="1600" b="1" dirty="0"/>
                  <a:t>PRIVATE SECTOR</a:t>
                </a:r>
                <a:endParaRPr lang="en-US" sz="1600" b="1" dirty="0"/>
              </a:p>
            </p:txBody>
          </p:sp>
          <p:sp>
            <p:nvSpPr>
              <p:cNvPr id="21" name="TextBox 20"/>
              <p:cNvSpPr txBox="1"/>
              <p:nvPr/>
            </p:nvSpPr>
            <p:spPr>
              <a:xfrm>
                <a:off x="1676400" y="2800291"/>
                <a:ext cx="1702210" cy="453662"/>
              </a:xfrm>
              <a:prstGeom prst="rect">
                <a:avLst/>
              </a:prstGeom>
              <a:noFill/>
            </p:spPr>
            <p:txBody>
              <a:bodyPr wrap="square" rtlCol="0">
                <a:spAutoFit/>
              </a:bodyPr>
              <a:lstStyle/>
              <a:p>
                <a:pPr algn="ctr"/>
                <a:r>
                  <a:rPr lang="en-US" sz="1600" b="1" dirty="0"/>
                  <a:t>GOVERNMENT</a:t>
                </a:r>
                <a:endParaRPr lang="en-US" sz="1600" b="1" dirty="0"/>
              </a:p>
            </p:txBody>
          </p:sp>
          <p:sp>
            <p:nvSpPr>
              <p:cNvPr id="22" name="TextBox 21"/>
              <p:cNvSpPr txBox="1"/>
              <p:nvPr/>
            </p:nvSpPr>
            <p:spPr>
              <a:xfrm>
                <a:off x="3116826" y="3288268"/>
                <a:ext cx="1745225" cy="1136261"/>
              </a:xfrm>
              <a:prstGeom prst="rect">
                <a:avLst/>
              </a:prstGeom>
              <a:noFill/>
            </p:spPr>
            <p:txBody>
              <a:bodyPr wrap="square" rtlCol="0">
                <a:spAutoFit/>
              </a:bodyPr>
              <a:lstStyle/>
              <a:p>
                <a:pPr algn="ctr"/>
                <a:r>
                  <a:rPr lang="en-US" sz="1600" b="1" dirty="0">
                    <a:solidFill>
                      <a:srgbClr val="C00000"/>
                    </a:solidFill>
                  </a:rPr>
                  <a:t>SUSTAINA</a:t>
                </a:r>
                <a:endParaRPr lang="en-US" sz="1600" b="1" dirty="0">
                  <a:solidFill>
                    <a:srgbClr val="C00000"/>
                  </a:solidFill>
                </a:endParaRPr>
              </a:p>
              <a:p>
                <a:pPr algn="ctr"/>
                <a:r>
                  <a:rPr lang="en-US" sz="1600" b="1" dirty="0">
                    <a:solidFill>
                      <a:srgbClr val="C00000"/>
                    </a:solidFill>
                  </a:rPr>
                  <a:t>BILITY  TOURISM</a:t>
                </a:r>
                <a:endParaRPr lang="en-US" sz="1600" b="1" dirty="0">
                  <a:solidFill>
                    <a:srgbClr val="C00000"/>
                  </a:solidFill>
                </a:endParaRPr>
              </a:p>
            </p:txBody>
          </p:sp>
        </p:grpSp>
        <p:sp>
          <p:nvSpPr>
            <p:cNvPr id="23" name="Title 1"/>
            <p:cNvSpPr txBox="1"/>
            <p:nvPr/>
          </p:nvSpPr>
          <p:spPr bwMode="auto">
            <a:xfrm>
              <a:off x="1600200" y="0"/>
              <a:ext cx="7543800" cy="914400"/>
            </a:xfrm>
            <a:prstGeom prst="rect">
              <a:avLst/>
            </a:prstGeom>
            <a:solidFill>
              <a:srgbClr val="0000FF"/>
            </a:solidFill>
            <a:ln w="9525">
              <a:solidFill>
                <a:srgbClr val="0000FF"/>
              </a:solidFill>
              <a:miter lim="800000"/>
            </a:ln>
          </p:spPr>
          <p:txBody>
            <a:bodyPr anchor="ctr"/>
            <a:lstStyle/>
            <a:p>
              <a:pPr algn="ctr"/>
              <a:r>
                <a:rPr lang="en-US" sz="2400" b="1" dirty="0">
                  <a:solidFill>
                    <a:srgbClr val="FFC000"/>
                  </a:solidFill>
                </a:rPr>
                <a:t>STAKEHOLDERS  INVOLVEMENT</a:t>
              </a:r>
              <a:endParaRPr lang="en-US" sz="2400" b="1" dirty="0">
                <a:solidFill>
                  <a:srgbClr val="FFC000"/>
                </a:solidFill>
              </a:endParaRPr>
            </a:p>
            <a:p>
              <a:pPr algn="ctr"/>
              <a:r>
                <a:rPr lang="en-US" sz="2400" b="1" dirty="0">
                  <a:solidFill>
                    <a:srgbClr val="FFC000"/>
                  </a:solidFill>
                </a:rPr>
                <a:t>IN DEVELOPING  SUSTAINABLE TOURISM</a:t>
              </a:r>
              <a:endParaRPr lang="en-US" sz="2400" b="1" dirty="0">
                <a:solidFill>
                  <a:srgbClr val="FFC000"/>
                </a:solidFill>
              </a:endParaRPr>
            </a:p>
          </p:txBody>
        </p:sp>
        <p:pic>
          <p:nvPicPr>
            <p:cNvPr id="25"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
              <a:ext cx="1600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Group 23"/>
            <p:cNvGrpSpPr/>
            <p:nvPr/>
          </p:nvGrpSpPr>
          <p:grpSpPr>
            <a:xfrm>
              <a:off x="228600" y="1600200"/>
              <a:ext cx="2895600" cy="3389531"/>
              <a:chOff x="-6564848" y="3545607"/>
              <a:chExt cx="5669160" cy="3589027"/>
            </a:xfrm>
          </p:grpSpPr>
          <p:sp>
            <p:nvSpPr>
              <p:cNvPr id="26" name="Oval 25"/>
              <p:cNvSpPr/>
              <p:nvPr/>
            </p:nvSpPr>
            <p:spPr>
              <a:xfrm>
                <a:off x="-6117283" y="3545607"/>
                <a:ext cx="4191000" cy="3581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6266471" y="6450262"/>
                <a:ext cx="3541081" cy="684372"/>
              </a:xfrm>
              <a:prstGeom prst="rect">
                <a:avLst/>
              </a:prstGeom>
              <a:solidFill>
                <a:schemeClr val="accent6"/>
              </a:solidFill>
            </p:spPr>
            <p:txBody>
              <a:bodyPr wrap="square">
                <a:spAutoFit/>
              </a:bodyPr>
              <a:lstStyle/>
              <a:p>
                <a:pPr algn="ctr">
                  <a:defRPr/>
                </a:pPr>
                <a:r>
                  <a:rPr lang="en-US" b="1" dirty="0"/>
                  <a:t>3.Environmental Preservation</a:t>
                </a:r>
                <a:endParaRPr lang="en-US" b="1" dirty="0"/>
              </a:p>
            </p:txBody>
          </p:sp>
          <p:sp>
            <p:nvSpPr>
              <p:cNvPr id="28" name="TextBox 27"/>
              <p:cNvSpPr txBox="1"/>
              <p:nvPr/>
            </p:nvSpPr>
            <p:spPr>
              <a:xfrm>
                <a:off x="-6564848" y="4191086"/>
                <a:ext cx="2839721" cy="1270976"/>
              </a:xfrm>
              <a:prstGeom prst="rect">
                <a:avLst/>
              </a:prstGeom>
              <a:solidFill>
                <a:schemeClr val="accent6">
                  <a:lumMod val="40000"/>
                  <a:lumOff val="60000"/>
                </a:schemeClr>
              </a:solidFill>
            </p:spPr>
            <p:txBody>
              <a:bodyPr wrap="square">
                <a:spAutoFit/>
              </a:bodyPr>
              <a:lstStyle/>
              <a:p>
                <a:pPr algn="ctr">
                  <a:defRPr/>
                </a:pPr>
                <a:r>
                  <a:rPr lang="en-US" b="1" dirty="0"/>
                  <a:t>1.Increase In Socio-economic Welfare</a:t>
                </a:r>
                <a:endParaRPr lang="en-US" b="1" dirty="0"/>
              </a:p>
            </p:txBody>
          </p:sp>
          <p:sp>
            <p:nvSpPr>
              <p:cNvPr id="29" name="TextBox 28"/>
              <p:cNvSpPr txBox="1"/>
              <p:nvPr/>
            </p:nvSpPr>
            <p:spPr>
              <a:xfrm>
                <a:off x="-3282703" y="4352456"/>
                <a:ext cx="2387015" cy="1015662"/>
              </a:xfrm>
              <a:prstGeom prst="rect">
                <a:avLst/>
              </a:prstGeom>
              <a:solidFill>
                <a:schemeClr val="accent5">
                  <a:lumMod val="75000"/>
                </a:schemeClr>
              </a:solidFill>
            </p:spPr>
            <p:txBody>
              <a:bodyPr wrap="square">
                <a:spAutoFit/>
              </a:bodyPr>
              <a:lstStyle/>
              <a:p>
                <a:pPr algn="ctr">
                  <a:defRPr/>
                </a:pPr>
                <a:r>
                  <a:rPr lang="en-US" b="1" dirty="0"/>
                  <a:t>2.Social Cultural Embassies</a:t>
                </a:r>
                <a:endParaRPr lang="en-US" b="1" dirty="0"/>
              </a:p>
            </p:txBody>
          </p:sp>
        </p:gr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4495800"/>
              <a:ext cx="3165782"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9198" y="4495800"/>
              <a:ext cx="3173402" cy="1758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1" name="TextBox 30"/>
          <p:cNvSpPr txBox="1"/>
          <p:nvPr/>
        </p:nvSpPr>
        <p:spPr>
          <a:xfrm>
            <a:off x="1524000" y="5950804"/>
            <a:ext cx="2286000" cy="584775"/>
          </a:xfrm>
          <a:prstGeom prst="rect">
            <a:avLst/>
          </a:prstGeom>
          <a:noFill/>
        </p:spPr>
        <p:txBody>
          <a:bodyPr wrap="square" rtlCol="0">
            <a:spAutoFit/>
          </a:bodyPr>
          <a:lstStyle/>
          <a:p>
            <a:pPr algn="ctr"/>
            <a:r>
              <a:rPr lang="en-US" sz="1600" b="1" dirty="0">
                <a:solidFill>
                  <a:srgbClr val="C00000"/>
                </a:solidFill>
              </a:rPr>
              <a:t>TOURISM SUSTAINABILITY   </a:t>
            </a:r>
            <a:endParaRPr lang="en-US" sz="1600" b="1" dirty="0">
              <a:solidFill>
                <a:srgbClr val="C00000"/>
              </a:solidFill>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solidFill>
                  <a:srgbClr val="0070C0"/>
                </a:solidFill>
              </a:rPr>
              <a:t>Local Regulations Supporting Sustainable Tourism; Example of Bali Island ; </a:t>
            </a:r>
            <a:r>
              <a:rPr lang="en-US" sz="3200" i="1" dirty="0">
                <a:solidFill>
                  <a:srgbClr val="0070C0"/>
                </a:solidFill>
              </a:rPr>
              <a:t>Regulations such as the example below should also be and  implemented in all provinces in Indonesia</a:t>
            </a:r>
            <a:endParaRPr lang="en-ID" sz="3200" i="1" dirty="0">
              <a:solidFill>
                <a:srgbClr val="0070C0"/>
              </a:solidFill>
            </a:endParaRPr>
          </a:p>
        </p:txBody>
      </p:sp>
      <p:sp>
        <p:nvSpPr>
          <p:cNvPr id="3" name="Content Placeholder 2"/>
          <p:cNvSpPr>
            <a:spLocks noGrp="1"/>
          </p:cNvSpPr>
          <p:nvPr>
            <p:ph idx="1"/>
          </p:nvPr>
        </p:nvSpPr>
        <p:spPr/>
        <p:txBody>
          <a:bodyPr>
            <a:noAutofit/>
          </a:bodyPr>
          <a:lstStyle/>
          <a:p>
            <a:r>
              <a:rPr lang="en-US" sz="1800" dirty="0" err="1"/>
              <a:t>Pergub</a:t>
            </a:r>
            <a:r>
              <a:rPr lang="en-US" sz="1800" dirty="0"/>
              <a:t> No.97 </a:t>
            </a:r>
            <a:r>
              <a:rPr lang="en-US" sz="1800" dirty="0" err="1"/>
              <a:t>tahun</a:t>
            </a:r>
            <a:r>
              <a:rPr lang="en-US" sz="1800" dirty="0"/>
              <a:t> 2018 ;</a:t>
            </a:r>
            <a:r>
              <a:rPr lang="en-US" sz="1800" dirty="0" err="1"/>
              <a:t>Pembatasan</a:t>
            </a:r>
            <a:r>
              <a:rPr lang="en-US" sz="1800" dirty="0"/>
              <a:t> </a:t>
            </a:r>
            <a:r>
              <a:rPr lang="en-US" sz="1800" dirty="0" err="1"/>
              <a:t>Timbunan</a:t>
            </a:r>
            <a:r>
              <a:rPr lang="en-US" sz="1800" dirty="0"/>
              <a:t> Plastic </a:t>
            </a:r>
            <a:r>
              <a:rPr lang="en-US" sz="1800" dirty="0" err="1"/>
              <a:t>Sekali</a:t>
            </a:r>
            <a:r>
              <a:rPr lang="en-US" sz="1800" dirty="0"/>
              <a:t> </a:t>
            </a:r>
            <a:r>
              <a:rPr lang="en-US" sz="1800" dirty="0" err="1"/>
              <a:t>Pakai</a:t>
            </a:r>
            <a:r>
              <a:rPr lang="en-US" sz="1800" dirty="0"/>
              <a:t> (</a:t>
            </a:r>
            <a:r>
              <a:rPr lang="en-US" sz="1800" i="1" dirty="0">
                <a:solidFill>
                  <a:srgbClr val="0070C0"/>
                </a:solidFill>
              </a:rPr>
              <a:t>Single-Use Plastic disposal Restrictions)</a:t>
            </a:r>
            <a:endParaRPr lang="en-US" sz="1800" i="1" dirty="0">
              <a:solidFill>
                <a:srgbClr val="0070C0"/>
              </a:solidFill>
            </a:endParaRPr>
          </a:p>
          <a:p>
            <a:r>
              <a:rPr lang="en-US" sz="1800" dirty="0" err="1"/>
              <a:t>Pergub</a:t>
            </a:r>
            <a:r>
              <a:rPr lang="en-US" sz="1800" dirty="0"/>
              <a:t> No.79 </a:t>
            </a:r>
            <a:r>
              <a:rPr lang="en-US" sz="1800" dirty="0" err="1"/>
              <a:t>tahun</a:t>
            </a:r>
            <a:r>
              <a:rPr lang="en-US" sz="1800" dirty="0"/>
              <a:t> 2018:Hari </a:t>
            </a:r>
            <a:r>
              <a:rPr lang="en-US" sz="1800" dirty="0" err="1"/>
              <a:t>Penggunaan</a:t>
            </a:r>
            <a:r>
              <a:rPr lang="en-US" sz="1800" dirty="0"/>
              <a:t> </a:t>
            </a:r>
            <a:r>
              <a:rPr lang="en-US" sz="1800" dirty="0" err="1"/>
              <a:t>Busana</a:t>
            </a:r>
            <a:r>
              <a:rPr lang="en-US" sz="1800" dirty="0"/>
              <a:t> Adat Bali </a:t>
            </a:r>
            <a:r>
              <a:rPr lang="en-US" sz="1800" dirty="0">
                <a:solidFill>
                  <a:srgbClr val="0070C0"/>
                </a:solidFill>
              </a:rPr>
              <a:t>(</a:t>
            </a:r>
            <a:r>
              <a:rPr lang="en-US" sz="1800" i="1" dirty="0">
                <a:solidFill>
                  <a:srgbClr val="0070C0"/>
                </a:solidFill>
              </a:rPr>
              <a:t>The Use of Traditional Balinese Clothing</a:t>
            </a:r>
            <a:r>
              <a:rPr lang="en-US" sz="1800" dirty="0"/>
              <a:t>)</a:t>
            </a:r>
            <a:endParaRPr lang="en-US" sz="1800" dirty="0"/>
          </a:p>
          <a:p>
            <a:r>
              <a:rPr lang="en-US" sz="1800" dirty="0" err="1"/>
              <a:t>Perda</a:t>
            </a:r>
            <a:r>
              <a:rPr lang="en-US" sz="1800" dirty="0"/>
              <a:t> 5 </a:t>
            </a:r>
            <a:r>
              <a:rPr lang="en-US" sz="1800" dirty="0" err="1"/>
              <a:t>tahun</a:t>
            </a:r>
            <a:r>
              <a:rPr lang="en-US" sz="1800" dirty="0"/>
              <a:t> 2020; </a:t>
            </a:r>
            <a:r>
              <a:rPr lang="en-US" sz="1800" dirty="0" err="1"/>
              <a:t>Standar</a:t>
            </a:r>
            <a:r>
              <a:rPr lang="en-US" sz="1800" dirty="0"/>
              <a:t> </a:t>
            </a:r>
            <a:r>
              <a:rPr lang="en-US" sz="1800" dirty="0" err="1"/>
              <a:t>Penyelenggaraan</a:t>
            </a:r>
            <a:r>
              <a:rPr lang="en-US" sz="1800" dirty="0"/>
              <a:t> </a:t>
            </a:r>
            <a:r>
              <a:rPr lang="en-US" sz="1800" dirty="0" err="1"/>
              <a:t>Kepariwisatan</a:t>
            </a:r>
            <a:r>
              <a:rPr lang="en-US" sz="1800" dirty="0"/>
              <a:t> </a:t>
            </a:r>
            <a:r>
              <a:rPr lang="en-US" sz="1800" dirty="0" err="1"/>
              <a:t>Budaya</a:t>
            </a:r>
            <a:r>
              <a:rPr lang="en-US" sz="1800" dirty="0"/>
              <a:t> Bali (</a:t>
            </a:r>
            <a:r>
              <a:rPr lang="en-US" sz="1800" i="1" dirty="0">
                <a:solidFill>
                  <a:srgbClr val="0070C0"/>
                </a:solidFill>
              </a:rPr>
              <a:t>Standards for Implementing Balinese Culture Tourism</a:t>
            </a:r>
            <a:r>
              <a:rPr lang="en-US" sz="1800" dirty="0"/>
              <a:t>)</a:t>
            </a:r>
            <a:endParaRPr lang="en-US" sz="1800" dirty="0"/>
          </a:p>
          <a:p>
            <a:r>
              <a:rPr lang="en-US" sz="1800" dirty="0" err="1"/>
              <a:t>Perda</a:t>
            </a:r>
            <a:r>
              <a:rPr lang="en-US" sz="1800" dirty="0"/>
              <a:t> 28 </a:t>
            </a:r>
            <a:r>
              <a:rPr lang="en-US" sz="1800" dirty="0" err="1"/>
              <a:t>tahun</a:t>
            </a:r>
            <a:r>
              <a:rPr lang="en-US" sz="1800" dirty="0"/>
              <a:t> 2020, Tata Kelola </a:t>
            </a:r>
            <a:r>
              <a:rPr lang="en-US" sz="1800" dirty="0" err="1"/>
              <a:t>Pariwisata</a:t>
            </a:r>
            <a:r>
              <a:rPr lang="en-US" sz="1800" dirty="0"/>
              <a:t> Bali (</a:t>
            </a:r>
            <a:r>
              <a:rPr lang="en-US" sz="1800" i="1" dirty="0">
                <a:solidFill>
                  <a:srgbClr val="0070C0"/>
                </a:solidFill>
              </a:rPr>
              <a:t>Bali Tourism Governance</a:t>
            </a:r>
            <a:r>
              <a:rPr lang="en-US" sz="1800" dirty="0"/>
              <a:t>)</a:t>
            </a:r>
            <a:endParaRPr lang="en-US" sz="1800" dirty="0"/>
          </a:p>
          <a:p>
            <a:r>
              <a:rPr lang="en-US" sz="1800" dirty="0" err="1"/>
              <a:t>Pergub</a:t>
            </a:r>
            <a:r>
              <a:rPr lang="en-US" sz="1800" dirty="0"/>
              <a:t> 99 </a:t>
            </a:r>
            <a:r>
              <a:rPr lang="en-US" sz="1800" dirty="0" err="1"/>
              <a:t>Tahun</a:t>
            </a:r>
            <a:r>
              <a:rPr lang="en-US" sz="1800" dirty="0"/>
              <a:t> 2018:Pemasaran dan </a:t>
            </a:r>
            <a:r>
              <a:rPr lang="en-US" sz="1800" dirty="0" err="1"/>
              <a:t>Pemanfaatan</a:t>
            </a:r>
            <a:r>
              <a:rPr lang="en-US" sz="1800" dirty="0"/>
              <a:t> </a:t>
            </a:r>
            <a:r>
              <a:rPr lang="en-US" sz="1800" dirty="0" err="1"/>
              <a:t>Produk</a:t>
            </a:r>
            <a:r>
              <a:rPr lang="en-US" sz="1800" dirty="0"/>
              <a:t> </a:t>
            </a:r>
            <a:r>
              <a:rPr lang="en-US" sz="1800" dirty="0" err="1"/>
              <a:t>Pertanian,Perikanan</a:t>
            </a:r>
            <a:r>
              <a:rPr lang="en-US" sz="1800" dirty="0"/>
              <a:t> dan </a:t>
            </a:r>
            <a:r>
              <a:rPr lang="en-US" sz="1800" dirty="0" err="1"/>
              <a:t>Industri</a:t>
            </a:r>
            <a:r>
              <a:rPr lang="en-US" sz="1800" dirty="0"/>
              <a:t> </a:t>
            </a:r>
            <a:r>
              <a:rPr lang="en-US" sz="1800" dirty="0" err="1"/>
              <a:t>Lokal</a:t>
            </a:r>
            <a:r>
              <a:rPr lang="en-US" sz="1800" dirty="0"/>
              <a:t> (</a:t>
            </a:r>
            <a:r>
              <a:rPr lang="en-US" sz="1800" i="1" dirty="0">
                <a:solidFill>
                  <a:srgbClr val="0070C0"/>
                </a:solidFill>
              </a:rPr>
              <a:t>Marketing and Utilization of Agricultural, fishery and Local Industrial Products</a:t>
            </a:r>
            <a:r>
              <a:rPr lang="en-US" sz="1800" dirty="0"/>
              <a:t>)</a:t>
            </a:r>
            <a:endParaRPr lang="en-US" sz="1800" dirty="0"/>
          </a:p>
          <a:p>
            <a:r>
              <a:rPr lang="en-US" sz="1800" dirty="0" err="1"/>
              <a:t>Perda</a:t>
            </a:r>
            <a:r>
              <a:rPr lang="en-US" sz="1800" dirty="0"/>
              <a:t> 8 </a:t>
            </a:r>
            <a:r>
              <a:rPr lang="en-US" sz="1800" dirty="0" err="1"/>
              <a:t>tahun</a:t>
            </a:r>
            <a:r>
              <a:rPr lang="en-US" sz="1800" dirty="0"/>
              <a:t> 2019; </a:t>
            </a:r>
            <a:r>
              <a:rPr lang="en-US" sz="1800" dirty="0" err="1"/>
              <a:t>Sistim</a:t>
            </a:r>
            <a:r>
              <a:rPr lang="en-US" sz="1800" dirty="0"/>
              <a:t> </a:t>
            </a:r>
            <a:r>
              <a:rPr lang="en-US" sz="1800" dirty="0" err="1"/>
              <a:t>Pertanian</a:t>
            </a:r>
            <a:r>
              <a:rPr lang="en-US" sz="1800" dirty="0"/>
              <a:t> </a:t>
            </a:r>
            <a:r>
              <a:rPr lang="en-US" sz="1800" dirty="0" err="1"/>
              <a:t>Organik</a:t>
            </a:r>
            <a:r>
              <a:rPr lang="en-US" sz="1800" dirty="0"/>
              <a:t> (</a:t>
            </a:r>
            <a:r>
              <a:rPr lang="en-US" sz="1800" i="1" dirty="0">
                <a:solidFill>
                  <a:srgbClr val="0070C0"/>
                </a:solidFill>
              </a:rPr>
              <a:t>Organic Farming System</a:t>
            </a:r>
            <a:r>
              <a:rPr lang="en-US" sz="1800" dirty="0"/>
              <a:t>)</a:t>
            </a:r>
            <a:endParaRPr lang="en-US" sz="1800" dirty="0"/>
          </a:p>
          <a:p>
            <a:r>
              <a:rPr lang="en-US" sz="1800" dirty="0" err="1"/>
              <a:t>Perda</a:t>
            </a:r>
            <a:r>
              <a:rPr lang="en-US" sz="1800" dirty="0"/>
              <a:t> 1 </a:t>
            </a:r>
            <a:r>
              <a:rPr lang="en-US" sz="1800" dirty="0" err="1"/>
              <a:t>tahun</a:t>
            </a:r>
            <a:r>
              <a:rPr lang="en-US" sz="1800" dirty="0"/>
              <a:t> 2020;Kontribusi </a:t>
            </a:r>
            <a:r>
              <a:rPr lang="en-US" sz="1800" dirty="0" err="1"/>
              <a:t>Wisatawan</a:t>
            </a:r>
            <a:r>
              <a:rPr lang="en-US" sz="1800" dirty="0"/>
              <a:t> </a:t>
            </a:r>
            <a:r>
              <a:rPr lang="en-US" sz="1800" dirty="0" err="1"/>
              <a:t>Untuk</a:t>
            </a:r>
            <a:r>
              <a:rPr lang="en-US" sz="1800" dirty="0"/>
              <a:t> </a:t>
            </a:r>
            <a:r>
              <a:rPr lang="en-US" sz="1800" dirty="0" err="1"/>
              <a:t>Pelindungan</a:t>
            </a:r>
            <a:r>
              <a:rPr lang="en-US" sz="1800" dirty="0"/>
              <a:t> </a:t>
            </a:r>
            <a:r>
              <a:rPr lang="en-US" sz="1800" dirty="0" err="1"/>
              <a:t>Alam</a:t>
            </a:r>
            <a:r>
              <a:rPr lang="en-US" sz="1800" dirty="0"/>
              <a:t> </a:t>
            </a:r>
            <a:r>
              <a:rPr lang="en-US" sz="1800" dirty="0" err="1"/>
              <a:t>lingkungan</a:t>
            </a:r>
            <a:r>
              <a:rPr lang="en-US" sz="1800" dirty="0"/>
              <a:t> dan </a:t>
            </a:r>
            <a:r>
              <a:rPr lang="en-US" sz="1800" dirty="0" err="1"/>
              <a:t>Budaya</a:t>
            </a:r>
            <a:r>
              <a:rPr lang="en-US" sz="1800" dirty="0"/>
              <a:t> Bali (</a:t>
            </a:r>
            <a:r>
              <a:rPr lang="en-US" sz="1800" i="1" dirty="0">
                <a:solidFill>
                  <a:srgbClr val="0070C0"/>
                </a:solidFill>
              </a:rPr>
              <a:t>Contribution of Tourists to the Protection of Natural Environment and Culture of Bali</a:t>
            </a:r>
            <a:r>
              <a:rPr lang="en-US" sz="1800" dirty="0"/>
              <a:t>)</a:t>
            </a:r>
            <a:endParaRPr lang="en-US" sz="1800" dirty="0"/>
          </a:p>
          <a:p>
            <a:r>
              <a:rPr lang="en-US" sz="1800" dirty="0" err="1"/>
              <a:t>Pergub</a:t>
            </a:r>
            <a:r>
              <a:rPr lang="en-US" sz="1800" dirty="0"/>
              <a:t> 47 </a:t>
            </a:r>
            <a:r>
              <a:rPr lang="en-US" sz="1800" dirty="0" err="1"/>
              <a:t>thun</a:t>
            </a:r>
            <a:r>
              <a:rPr lang="en-US" sz="1800" dirty="0"/>
              <a:t> 2019; </a:t>
            </a:r>
            <a:r>
              <a:rPr lang="en-US" sz="1800" dirty="0" err="1"/>
              <a:t>Pengelolaan</a:t>
            </a:r>
            <a:r>
              <a:rPr lang="en-US" sz="1800" dirty="0"/>
              <a:t> </a:t>
            </a:r>
            <a:r>
              <a:rPr lang="en-US" sz="1800" dirty="0" err="1"/>
              <a:t>Sampah</a:t>
            </a:r>
            <a:r>
              <a:rPr lang="en-US" sz="1800" dirty="0"/>
              <a:t> </a:t>
            </a:r>
            <a:r>
              <a:rPr lang="en-US" sz="1800" dirty="0" err="1"/>
              <a:t>Berbasis</a:t>
            </a:r>
            <a:r>
              <a:rPr lang="en-US" sz="1800" dirty="0"/>
              <a:t> </a:t>
            </a:r>
            <a:r>
              <a:rPr lang="en-US" sz="1800" dirty="0" err="1"/>
              <a:t>Sumber</a:t>
            </a:r>
            <a:r>
              <a:rPr lang="en-US" sz="1800" dirty="0"/>
              <a:t> (</a:t>
            </a:r>
            <a:r>
              <a:rPr lang="en-US" sz="1800" i="1" dirty="0">
                <a:solidFill>
                  <a:srgbClr val="0070C0"/>
                </a:solidFill>
              </a:rPr>
              <a:t>Source- Based Waste Management</a:t>
            </a:r>
            <a:r>
              <a:rPr lang="en-US" sz="1800" dirty="0"/>
              <a:t>)</a:t>
            </a:r>
            <a:endParaRPr lang="en-US" sz="1800" dirty="0"/>
          </a:p>
          <a:p>
            <a:r>
              <a:rPr lang="en-US" sz="1800" dirty="0" err="1"/>
              <a:t>Pergub</a:t>
            </a:r>
            <a:r>
              <a:rPr lang="en-US" sz="1800" dirty="0"/>
              <a:t> 24 </a:t>
            </a:r>
            <a:r>
              <a:rPr lang="en-US" sz="1800" dirty="0" err="1"/>
              <a:t>tahun</a:t>
            </a:r>
            <a:r>
              <a:rPr lang="en-US" sz="1800" dirty="0"/>
              <a:t> 2018; </a:t>
            </a:r>
            <a:r>
              <a:rPr lang="en-US" sz="1800" dirty="0" err="1"/>
              <a:t>Pelindungan</a:t>
            </a:r>
            <a:r>
              <a:rPr lang="en-US" sz="1800" dirty="0"/>
              <a:t> </a:t>
            </a:r>
            <a:r>
              <a:rPr lang="en-US" sz="1800" dirty="0" err="1"/>
              <a:t>Danau</a:t>
            </a:r>
            <a:r>
              <a:rPr lang="en-US" sz="1800" dirty="0"/>
              <a:t>, Mata Air, Sungai dan </a:t>
            </a:r>
            <a:r>
              <a:rPr lang="en-US" sz="1800" dirty="0" err="1"/>
              <a:t>Laut</a:t>
            </a:r>
            <a:r>
              <a:rPr lang="en-US" sz="1800" dirty="0"/>
              <a:t> (</a:t>
            </a:r>
            <a:r>
              <a:rPr lang="en-US" sz="1800" i="1" dirty="0">
                <a:solidFill>
                  <a:srgbClr val="0070C0"/>
                </a:solidFill>
              </a:rPr>
              <a:t>Protection of Lakes, Springs, River and Seas</a:t>
            </a:r>
            <a:r>
              <a:rPr lang="en-US" sz="1800" dirty="0"/>
              <a:t>)</a:t>
            </a:r>
            <a:endParaRPr lang="en-US" sz="1800" dirty="0"/>
          </a:p>
          <a:p>
            <a:r>
              <a:rPr lang="en-ID" sz="1800" i="1" dirty="0">
                <a:solidFill>
                  <a:srgbClr val="FF0000"/>
                </a:solidFill>
              </a:rPr>
              <a:t>Remarks ;</a:t>
            </a:r>
            <a:r>
              <a:rPr lang="en-ID" sz="1800" i="1" dirty="0" err="1">
                <a:solidFill>
                  <a:srgbClr val="FF0000"/>
                </a:solidFill>
              </a:rPr>
              <a:t>Perda</a:t>
            </a:r>
            <a:r>
              <a:rPr lang="en-ID" sz="1800" i="1" dirty="0">
                <a:solidFill>
                  <a:srgbClr val="FF0000"/>
                </a:solidFill>
              </a:rPr>
              <a:t> /</a:t>
            </a:r>
            <a:r>
              <a:rPr lang="en-ID" sz="1800" i="1" dirty="0" err="1">
                <a:solidFill>
                  <a:srgbClr val="FF0000"/>
                </a:solidFill>
              </a:rPr>
              <a:t>Pergub</a:t>
            </a:r>
            <a:r>
              <a:rPr lang="en-ID" sz="1800" i="1" dirty="0">
                <a:solidFill>
                  <a:srgbClr val="FF0000"/>
                </a:solidFill>
              </a:rPr>
              <a:t> is Local Regulation ,issued by Governor of Bali</a:t>
            </a:r>
            <a:endParaRPr lang="en-ID" sz="1800" i="1"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solidFill>
                  <a:srgbClr val="0070C0"/>
                </a:solidFill>
              </a:rPr>
              <a:t>How to make tourist destinations in Indonesia become tourist destinations that are in demand by foreign tourists and can be sustainable?</a:t>
            </a:r>
            <a:endParaRPr lang="en-ID" sz="3200" dirty="0">
              <a:solidFill>
                <a:srgbClr val="0070C0"/>
              </a:solidFill>
            </a:endParaRPr>
          </a:p>
        </p:txBody>
      </p:sp>
      <p:sp>
        <p:nvSpPr>
          <p:cNvPr id="3" name="Content Placeholder 2"/>
          <p:cNvSpPr>
            <a:spLocks noGrp="1"/>
          </p:cNvSpPr>
          <p:nvPr>
            <p:ph idx="1"/>
          </p:nvPr>
        </p:nvSpPr>
        <p:spPr/>
        <p:txBody>
          <a:bodyPr>
            <a:normAutofit fontScale="50000"/>
          </a:bodyPr>
          <a:lstStyle/>
          <a:p>
            <a:r>
              <a:rPr lang="en-US" sz="4000" i="1" dirty="0">
                <a:solidFill>
                  <a:srgbClr val="FF0000"/>
                </a:solidFill>
              </a:rPr>
              <a:t>Consistent with cultural tourism as an icon; cultural uniqueness that is diverse and different in all regions in Indonesia continues to be preserved and developed to become a tourist attraction and promoted to foreign countries</a:t>
            </a:r>
            <a:endParaRPr lang="en-US" sz="4000" i="1" dirty="0">
              <a:solidFill>
                <a:srgbClr val="FF0000"/>
              </a:solidFill>
            </a:endParaRPr>
          </a:p>
          <a:p>
            <a:r>
              <a:rPr lang="en-US" sz="4000" i="1" dirty="0">
                <a:solidFill>
                  <a:srgbClr val="00B0F0"/>
                </a:solidFill>
              </a:rPr>
              <a:t>Indonesia’s tourism promotion budget must be increased, because it is still very small, around 400 billion rupiah per year.Compared to Malaysia ,which budgets for promotion costs of around 1,2 trillion per year.</a:t>
            </a:r>
            <a:endParaRPr lang="en-US" sz="4000" i="1" dirty="0">
              <a:solidFill>
                <a:srgbClr val="00B0F0"/>
              </a:solidFill>
            </a:endParaRPr>
          </a:p>
          <a:p>
            <a:r>
              <a:rPr lang="en-US" sz="4000" i="1" dirty="0">
                <a:solidFill>
                  <a:srgbClr val="0070C0"/>
                </a:solidFill>
              </a:rPr>
              <a:t>The government needs to involve all tourism stakeholders including airlines, hotels, travel agents, academics, tourism leaders,the media adn aother tourism actors in planning, developing and managing tourism.</a:t>
            </a:r>
            <a:endParaRPr lang="en-US" sz="4000" i="1" dirty="0">
              <a:solidFill>
                <a:srgbClr val="0070C0"/>
              </a:solidFill>
            </a:endParaRPr>
          </a:p>
          <a:p>
            <a:r>
              <a:rPr lang="en-US" altLang="en-ID" sz="4000" i="1" dirty="0">
                <a:solidFill>
                  <a:srgbClr val="FFC000"/>
                </a:solidFill>
              </a:rPr>
              <a:t>It is better to form the Indonesian Tourism Board which is filled in by representatives of all existing tourism associations and figures who are tourism experts and government representatives.This is necesssary so that every decision taken is the result of a decision made by the goverment and industrys o that the results can be accepted by all parties</a:t>
            </a:r>
            <a:endParaRPr lang="en-US" altLang="en-ID" sz="4000" i="1" dirty="0">
              <a:solidFill>
                <a:srgbClr val="FFC000"/>
              </a:solidFill>
            </a:endParaRPr>
          </a:p>
          <a:p>
            <a:endParaRPr lang="en-ID" sz="4000" i="1"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0070C0"/>
                </a:solidFill>
              </a:rPr>
              <a:t>				Conclusion</a:t>
            </a:r>
            <a:endParaRPr lang="en-ID" sz="3200" dirty="0">
              <a:solidFill>
                <a:srgbClr val="0070C0"/>
              </a:solidFill>
            </a:endParaRPr>
          </a:p>
        </p:txBody>
      </p:sp>
      <p:sp>
        <p:nvSpPr>
          <p:cNvPr id="3" name="Content Placeholder 2"/>
          <p:cNvSpPr>
            <a:spLocks noGrp="1"/>
          </p:cNvSpPr>
          <p:nvPr>
            <p:ph idx="1"/>
          </p:nvPr>
        </p:nvSpPr>
        <p:spPr/>
        <p:txBody>
          <a:bodyPr>
            <a:normAutofit lnSpcReduction="20000"/>
          </a:bodyPr>
          <a:lstStyle/>
          <a:p>
            <a:pPr marL="0" indent="0">
              <a:buNone/>
            </a:pPr>
            <a:endParaRPr lang="en-US" sz="2000" b="1" i="1" dirty="0">
              <a:solidFill>
                <a:srgbClr val="FFC000"/>
              </a:solidFill>
              <a:latin typeface="Agency FB" panose="020B0503020202020204" pitchFamily="34" charset="0"/>
            </a:endParaRPr>
          </a:p>
          <a:p>
            <a:r>
              <a:rPr lang="en-US" sz="2000" i="1" dirty="0">
                <a:solidFill>
                  <a:srgbClr val="0070C0"/>
                </a:solidFill>
              </a:rPr>
              <a:t>To ensure sustainability of Indonesian Tourism, , requires synergy between Government and all stakeholders.</a:t>
            </a:r>
            <a:endParaRPr lang="en-US" sz="2000" i="1" dirty="0">
              <a:solidFill>
                <a:srgbClr val="00B0F0"/>
              </a:solidFill>
            </a:endParaRPr>
          </a:p>
          <a:p>
            <a:r>
              <a:rPr lang="en-US" sz="2000" b="1" i="1" dirty="0">
                <a:solidFill>
                  <a:srgbClr val="FFC000"/>
                </a:solidFill>
                <a:latin typeface="Agency FB" panose="020B0503020202020204" pitchFamily="34" charset="0"/>
              </a:rPr>
              <a:t>Indonesia has 1340 ethnic groups and 7241 cultural works.With the many cutures that Indonesia  has and each culture is unique, Indonesia will become a favourite tourist destination in the world if it makes culture a tourism icon </a:t>
            </a:r>
            <a:endParaRPr lang="en-US" sz="2000" b="1" i="1" dirty="0">
              <a:solidFill>
                <a:srgbClr val="FFC000"/>
              </a:solidFill>
              <a:latin typeface="Agency FB" panose="020B0503020202020204" pitchFamily="34" charset="0"/>
            </a:endParaRPr>
          </a:p>
          <a:p>
            <a:r>
              <a:rPr lang="en-US" altLang="en-ID" sz="2000" i="1" dirty="0">
                <a:solidFill>
                  <a:srgbClr val="7030A0"/>
                </a:solidFill>
              </a:rPr>
              <a:t>Indonesian </a:t>
            </a:r>
            <a:r>
              <a:rPr lang="en-ID" sz="2000" i="1" dirty="0">
                <a:solidFill>
                  <a:srgbClr val="7030A0"/>
                </a:solidFill>
              </a:rPr>
              <a:t>Tourism will be sustainable </a:t>
            </a:r>
            <a:r>
              <a:rPr lang="en-US" altLang="en-ID" sz="2000" i="1" dirty="0">
                <a:solidFill>
                  <a:srgbClr val="7030A0"/>
                </a:solidFill>
              </a:rPr>
              <a:t>if it pays attention to and maintains the environment, socio-culture and the welfare of the community wherever tourism is developed.</a:t>
            </a:r>
            <a:endParaRPr lang="en-US" altLang="en-ID" sz="2000" i="1" dirty="0">
              <a:solidFill>
                <a:srgbClr val="7030A0"/>
              </a:solidFill>
            </a:endParaRPr>
          </a:p>
          <a:p>
            <a:r>
              <a:rPr lang="en-ID" sz="2000" i="1" dirty="0">
                <a:solidFill>
                  <a:srgbClr val="FFC000"/>
                </a:solidFill>
              </a:rPr>
              <a:t>With the many violations by foreign tourist in Bali lately, both regarding customs, Balinese culture ,traffic and existing laws, the Government issued a new circular for foreign tourist while in Bali. It hoped that after the circular is </a:t>
            </a:r>
            <a:r>
              <a:rPr lang="en-ID" sz="2000" i="1" dirty="0" err="1">
                <a:solidFill>
                  <a:srgbClr val="FFC000"/>
                </a:solidFill>
              </a:rPr>
              <a:t>inacted</a:t>
            </a:r>
            <a:r>
              <a:rPr lang="en-ID" sz="2000" i="1" dirty="0">
                <a:solidFill>
                  <a:srgbClr val="FFC000"/>
                </a:solidFill>
              </a:rPr>
              <a:t> it  can suppress violations from foreign tourist while in Bali.</a:t>
            </a:r>
            <a:endParaRPr lang="en-ID" sz="2000" i="1" dirty="0">
              <a:solidFill>
                <a:srgbClr val="FFC000"/>
              </a:solidFill>
            </a:endParaRPr>
          </a:p>
          <a:p>
            <a:pPr marL="0" indent="0">
              <a:buNone/>
            </a:pPr>
            <a:endParaRPr lang="en-ID" sz="2400" i="1" dirty="0">
              <a:solidFill>
                <a:srgbClr val="002060"/>
              </a:solidFill>
            </a:endParaRPr>
          </a:p>
          <a:p>
            <a:endParaRPr lang="en-ID" sz="2400" i="1"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descr="Hasil gambar untuk GAMBAR ucapan terima kasih"/>
          <p:cNvSpPr>
            <a:spLocks noChangeAspect="1" noChangeArrowheads="1"/>
          </p:cNvSpPr>
          <p:nvPr/>
        </p:nvSpPr>
        <p:spPr bwMode="auto">
          <a:xfrm>
            <a:off x="1679575" y="-533400"/>
            <a:ext cx="1676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7891" name="AutoShape 4" descr="Hasil gambar untuk GAMBAR ucapan terima kasih"/>
          <p:cNvSpPr>
            <a:spLocks noChangeAspect="1" noChangeArrowheads="1"/>
          </p:cNvSpPr>
          <p:nvPr/>
        </p:nvSpPr>
        <p:spPr bwMode="auto">
          <a:xfrm>
            <a:off x="1831975" y="-381000"/>
            <a:ext cx="1676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8" name="Group 7"/>
          <p:cNvGrpSpPr/>
          <p:nvPr/>
        </p:nvGrpSpPr>
        <p:grpSpPr>
          <a:xfrm>
            <a:off x="3241676" y="912814"/>
            <a:ext cx="5102225" cy="4573587"/>
            <a:chOff x="1717675" y="912813"/>
            <a:chExt cx="5102225" cy="4573587"/>
          </a:xfrm>
        </p:grpSpPr>
        <p:pic>
          <p:nvPicPr>
            <p:cNvPr id="37892" name="Picture 6" descr="Hasil gambar untuk GAMBAR ucapan terima kasih"/>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17675" y="3962400"/>
              <a:ext cx="51022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75" y="912813"/>
              <a:ext cx="4568825" cy="283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894" name="TextBox 6"/>
          <p:cNvSpPr txBox="1">
            <a:spLocks noChangeArrowheads="1"/>
          </p:cNvSpPr>
          <p:nvPr/>
        </p:nvSpPr>
        <p:spPr bwMode="auto">
          <a:xfrm>
            <a:off x="8839200" y="6477000"/>
            <a:ext cx="1828800" cy="3698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solidFill>
                  <a:srgbClr val="FFC000"/>
                </a:solidFill>
              </a:rPr>
              <a:t>@ </a:t>
            </a:r>
            <a:r>
              <a:rPr lang="en-US" sz="1400">
                <a:solidFill>
                  <a:srgbClr val="FFC000"/>
                </a:solidFill>
              </a:rPr>
              <a:t>Gusde’2019</a:t>
            </a:r>
            <a:endParaRPr lang="en-US" sz="1400">
              <a:solidFill>
                <a:srgbClr val="FFC000"/>
              </a:solidFill>
            </a:endParaRPr>
          </a:p>
        </p:txBody>
      </p:sp>
      <p:sp>
        <p:nvSpPr>
          <p:cNvPr id="7" name="TextBox 7"/>
          <p:cNvSpPr txBox="1">
            <a:spLocks noChangeArrowheads="1"/>
          </p:cNvSpPr>
          <p:nvPr/>
        </p:nvSpPr>
        <p:spPr bwMode="auto">
          <a:xfrm>
            <a:off x="8763000" y="6477000"/>
            <a:ext cx="1905000" cy="36933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solidFill>
                  <a:srgbClr val="FFC000"/>
                </a:solidFill>
              </a:rPr>
              <a:t>@ Goesde’2023</a:t>
            </a:r>
            <a:endParaRPr lang="en-US" dirty="0">
              <a:solidFill>
                <a:srgbClr val="FFC000"/>
              </a:solidFill>
            </a:endParaRPr>
          </a:p>
        </p:txBody>
      </p:sp>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6097</Words>
  <Application>WPS Presentation</Application>
  <PresentationFormat>Widescreen</PresentationFormat>
  <Paragraphs>134</Paragraphs>
  <Slides>13</Slides>
  <Notes>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13</vt:i4>
      </vt:variant>
    </vt:vector>
  </HeadingPairs>
  <TitlesOfParts>
    <vt:vector size="30" baseType="lpstr">
      <vt:lpstr>Arial</vt:lpstr>
      <vt:lpstr>SimSun</vt:lpstr>
      <vt:lpstr>Wingdings</vt:lpstr>
      <vt:lpstr>Aparajita</vt:lpstr>
      <vt:lpstr>Nirmala UI</vt:lpstr>
      <vt:lpstr>Courier New</vt:lpstr>
      <vt:lpstr>Agency FB</vt:lpstr>
      <vt:lpstr>Trebuchet MS</vt:lpstr>
      <vt:lpstr>Calibri</vt:lpstr>
      <vt:lpstr>Microsoft YaHei</vt:lpstr>
      <vt:lpstr>Arial Unicode MS</vt:lpstr>
      <vt:lpstr>Calibri Light</vt:lpstr>
      <vt:lpstr>Calibri</vt:lpstr>
      <vt:lpstr>Calibri Light</vt:lpstr>
      <vt:lpstr>Georgia</vt:lpstr>
      <vt:lpstr>Times New Roman</vt:lpstr>
      <vt:lpstr>Office Theme</vt:lpstr>
      <vt:lpstr>PowerPoint 演示文稿</vt:lpstr>
      <vt:lpstr>Environmentl Conservation: Sustainable Tourism Capital</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Local Regulations Supporting Bali Sustainable Tourism</vt:lpstr>
      <vt:lpstr>Why is Bali become the most favorite and best tourism destination? And Why Balinese always happy and friendly?</vt:lpstr>
      <vt:lpstr>				Conclusion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ASUS</cp:lastModifiedBy>
  <cp:revision>57</cp:revision>
  <dcterms:created xsi:type="dcterms:W3CDTF">2021-09-08T07:58:00Z</dcterms:created>
  <dcterms:modified xsi:type="dcterms:W3CDTF">2023-06-28T14:24:24Z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84052B71033D43C688D64A6ED831A26C</vt:lpwstr>
  </property>
  <property fmtid="{D5CDD505-2E9C-101B-9397-08002B2CF9AE}" pid="3" name="KSOProductBuildVer">
    <vt:lpwstr>1033-11.2.0.11537</vt:lpwstr>
  </property>
</Properties>
</file>